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432" r:id="rId12"/>
    <p:sldId id="433" r:id="rId13"/>
    <p:sldId id="436" r:id="rId14"/>
    <p:sldId id="437" r:id="rId15"/>
    <p:sldId id="474" r:id="rId16"/>
    <p:sldId id="439" r:id="rId17"/>
    <p:sldId id="476" r:id="rId18"/>
    <p:sldId id="444" r:id="rId19"/>
    <p:sldId id="443" r:id="rId20"/>
    <p:sldId id="447" r:id="rId21"/>
    <p:sldId id="503" r:id="rId22"/>
    <p:sldId id="445" r:id="rId23"/>
    <p:sldId id="425" r:id="rId24"/>
    <p:sldId id="450" r:id="rId25"/>
    <p:sldId id="504" r:id="rId26"/>
    <p:sldId id="451" r:id="rId27"/>
    <p:sldId id="490" r:id="rId28"/>
    <p:sldId id="453" r:id="rId29"/>
    <p:sldId id="452" r:id="rId30"/>
    <p:sldId id="454" r:id="rId31"/>
    <p:sldId id="460" r:id="rId32"/>
    <p:sldId id="457" r:id="rId33"/>
    <p:sldId id="463" r:id="rId34"/>
    <p:sldId id="477" r:id="rId35"/>
    <p:sldId id="479" r:id="rId36"/>
    <p:sldId id="480" r:id="rId37"/>
    <p:sldId id="481" r:id="rId38"/>
    <p:sldId id="482" r:id="rId39"/>
    <p:sldId id="470" r:id="rId40"/>
    <p:sldId id="485" r:id="rId41"/>
    <p:sldId id="501" r:id="rId42"/>
    <p:sldId id="507" r:id="rId43"/>
    <p:sldId id="506" r:id="rId44"/>
    <p:sldId id="472" r:id="rId45"/>
    <p:sldId id="508" r:id="rId46"/>
    <p:sldId id="487" r:id="rId47"/>
    <p:sldId id="502" r:id="rId48"/>
    <p:sldId id="332" r:id="rId49"/>
    <p:sldId id="388" r:id="rId50"/>
    <p:sldId id="483" r:id="rId51"/>
    <p:sldId id="455" r:id="rId52"/>
    <p:sldId id="456" r:id="rId53"/>
    <p:sldId id="484" r:id="rId54"/>
    <p:sldId id="422" r:id="rId55"/>
    <p:sldId id="512" r:id="rId56"/>
    <p:sldId id="491" r:id="rId57"/>
    <p:sldId id="500" r:id="rId58"/>
    <p:sldId id="511" r:id="rId59"/>
  </p:sldIdLst>
  <p:sldSz cx="12192000" cy="6858000"/>
  <p:notesSz cx="6858000"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74641" autoAdjust="0"/>
  </p:normalViewPr>
  <p:slideViewPr>
    <p:cSldViewPr snapToGrid="0">
      <p:cViewPr varScale="1">
        <p:scale>
          <a:sx n="73" d="100"/>
          <a:sy n="73" d="100"/>
        </p:scale>
        <p:origin x="1866"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326758392"/>
        <c:axId val="326754472"/>
      </c:scatterChart>
      <c:valAx>
        <c:axId val="32675839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326754472"/>
        <c:crosses val="autoZero"/>
        <c:crossBetween val="midCat"/>
        <c:majorUnit val="14.5"/>
      </c:valAx>
      <c:valAx>
        <c:axId val="326754472"/>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326758392"/>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326761528"/>
        <c:axId val="326762312"/>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32676152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326762312"/>
        <c:crosses val="autoZero"/>
        <c:crossBetween val="midCat"/>
        <c:majorUnit val="14.5"/>
      </c:valAx>
      <c:valAx>
        <c:axId val="326762312"/>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326761528"/>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704710056"/>
        <c:axId val="704710448"/>
      </c:scatterChart>
      <c:valAx>
        <c:axId val="70471005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704710448"/>
        <c:crosses val="autoZero"/>
        <c:crossBetween val="midCat"/>
        <c:majorUnit val="200"/>
      </c:valAx>
      <c:valAx>
        <c:axId val="704710448"/>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704710056"/>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704730048"/>
        <c:axId val="326816016"/>
      </c:scatterChart>
      <c:valAx>
        <c:axId val="70473004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16016"/>
        <c:crosses val="autoZero"/>
        <c:crossBetween val="midCat"/>
        <c:majorUnit val="200"/>
      </c:valAx>
      <c:valAx>
        <c:axId val="326816016"/>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704730048"/>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326818368"/>
        <c:axId val="326820720"/>
      </c:scatterChart>
      <c:valAx>
        <c:axId val="32681836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20720"/>
        <c:crosses val="autoZero"/>
        <c:crossBetween val="midCat"/>
        <c:majorUnit val="200"/>
      </c:valAx>
      <c:valAx>
        <c:axId val="326820720"/>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18368"/>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326814840"/>
        <c:axId val="326826208"/>
      </c:scatterChart>
      <c:valAx>
        <c:axId val="32681484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26208"/>
        <c:crosses val="autoZero"/>
        <c:crossBetween val="midCat"/>
        <c:majorUnit val="200"/>
      </c:valAx>
      <c:valAx>
        <c:axId val="326826208"/>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14840"/>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326825032"/>
        <c:axId val="326817584"/>
      </c:scatterChart>
      <c:valAx>
        <c:axId val="32682503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17584"/>
        <c:crosses val="autoZero"/>
        <c:crossBetween val="midCat"/>
      </c:valAx>
      <c:valAx>
        <c:axId val="326817584"/>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25032"/>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326822680"/>
        <c:axId val="326821112"/>
        <c:extLst/>
      </c:scatterChart>
      <c:valAx>
        <c:axId val="326822680"/>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326821112"/>
        <c:crosses val="autoZero"/>
        <c:crossBetween val="midCat"/>
      </c:valAx>
      <c:valAx>
        <c:axId val="326821112"/>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326822680"/>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326816408"/>
        <c:axId val="326821504"/>
        <c:extLst/>
      </c:scatterChart>
      <c:valAx>
        <c:axId val="326816408"/>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21504"/>
        <c:crosses val="autoZero"/>
        <c:crossBetween val="midCat"/>
      </c:valAx>
      <c:valAx>
        <c:axId val="326821504"/>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326816408"/>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E5F136B5-A618-4C70-A2EE-CC198472EDCA}" type="datetimeFigureOut">
              <a:rPr lang="fr-FR" smtClean="0"/>
              <a:t>19/03/2019</a:t>
            </a:fld>
            <a:endParaRPr lang="fr-FR"/>
          </a:p>
        </p:txBody>
      </p:sp>
      <p:sp>
        <p:nvSpPr>
          <p:cNvPr id="4" name="Espace réservé du pied de page 3"/>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98056"/>
          </a:xfrm>
          <a:prstGeom prst="rect">
            <a:avLst/>
          </a:prstGeom>
        </p:spPr>
        <p:txBody>
          <a:bodyPr vert="horz" lIns="91440" tIns="45720" rIns="91440" bIns="45720" rtlCol="0"/>
          <a:lstStyle>
            <a:lvl1pPr algn="r">
              <a:defRPr sz="1200"/>
            </a:lvl1pPr>
          </a:lstStyle>
          <a:p>
            <a:fld id="{20CBFA51-AAF0-4DFD-8850-373D7EC21B24}" type="datetimeFigureOut">
              <a:rPr lang="en-US" smtClean="0"/>
              <a:t>3/19/2019</a:t>
            </a:fld>
            <a:endParaRPr lang="en-US"/>
          </a:p>
        </p:txBody>
      </p:sp>
      <p:sp>
        <p:nvSpPr>
          <p:cNvPr id="4" name="Espace réservé de l'image des diapositives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777194"/>
            <a:ext cx="5486400" cy="3908614"/>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9428584"/>
            <a:ext cx="2971800" cy="498055"/>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9428584"/>
            <a:ext cx="2971800" cy="498055"/>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a:t>
            </a:r>
            <a:r>
              <a:rPr lang="fr-FR" b="1" i="0" u="none" baseline="0" dirty="0" err="1" smtClean="0"/>
              <a:t>recomme</a:t>
            </a:r>
            <a:r>
              <a:rPr lang="fr-FR" b="1" i="0" u="none" baseline="0" dirty="0" smtClean="0"/>
              <a:t> et ainsi de suite.  </a:t>
            </a:r>
          </a:p>
          <a:p>
            <a:pPr marL="0" indent="0">
              <a:buFontTx/>
              <a:buNone/>
            </a:pPr>
            <a:endParaRPr lang="fr-FR" b="1" i="0" u="none" baseline="0" dirty="0" smtClean="0"/>
          </a:p>
          <a:p>
            <a:pPr marL="0" indent="0">
              <a:buFontTx/>
              <a:buNone/>
            </a:pPr>
            <a:r>
              <a:rPr lang="fr-FR" b="1" i="1" u="sng" baseline="0" dirty="0" smtClean="0"/>
              <a:t>À partir du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a:t>
                </a:r>
                <a:r>
                  <a:rPr lang="fr-FR" b="0" baseline="0" dirty="0" smtClean="0"/>
                  <a:t>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t>
                </a:r>
                <a:r>
                  <a:rPr lang="fr-FR" b="0" baseline="0" dirty="0" smtClean="0"/>
                  <a:t>a utilisé le cas d’effet thermique est plus important parmi les essais. </a:t>
                </a:r>
                <a:r>
                  <a:rPr lang="fr-FR" b="0" baseline="0" dirty="0" smtClean="0"/>
                  <a:t>C’est-à-dire un cas avec </a:t>
                </a:r>
                <a:r>
                  <a:rPr lang="fr-FR" b="0" baseline="0" dirty="0" smtClean="0"/>
                  <a:t>la vitesse de rotation </a:t>
                </a:r>
                <a:r>
                  <a:rPr lang="fr-FR" b="0" baseline="0" dirty="0" smtClean="0"/>
                  <a:t>3500 </a:t>
                </a:r>
                <a:r>
                  <a:rPr lang="fr-FR" b="0" baseline="0" dirty="0" smtClean="0"/>
                  <a:t>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Une fois que le modèle</a:t>
                </a:r>
                <a:r>
                  <a:rPr lang="fr-FR" b="0" baseline="0" dirty="0" smtClean="0"/>
                  <a:t> de palier est validé, le flux thermique à l’interface fluide/structure est utilisé par le modèle thermomécanique en 3D pour calculer la déformation thermique du rotor. </a:t>
                </a: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Le flux thermique sera imposé comme une condition aux limite thermique pour réaliser l’intégration temporelle de l’équation de la transfert de chaleur. Le champ de température obtenu sera utilisé dans le modèle thermique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thermomécanique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est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(on va utiliser cette information pour modéliser le balourd thermique)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p:txBody>
          </p:sp>
        </mc:Choice>
        <mc:Fallback>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Une fois que le modèle</a:t>
                </a:r>
                <a:r>
                  <a:rPr lang="fr-FR" b="0" baseline="0" dirty="0" smtClean="0"/>
                  <a:t> de palier est validé, le flux thermique à l’interface fluide/structure est utilisé par le modèle thermomécanique en 3D pour calculer la déformation thermique du rotor. </a:t>
                </a: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Le flux thermique sera imposé comme une condition aux limite thermique pour réaliser l’intégration temporelle de l’équation de la transfert de chaleur. Le champ de température obtenu sera utilisé dans le modèle thermique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thermomécanique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est obtenue,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(on va utiliser cette information pour modéliser le balourd thermique)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Dans la littérature, le balourd thermique peut être calculée</a:t>
            </a:r>
            <a:r>
              <a:rPr lang="fr-FR" b="0" baseline="0" dirty="0" smtClean="0"/>
              <a:t> </a:t>
            </a:r>
            <a:r>
              <a:rPr lang="fr-FR" b="0" dirty="0" smtClean="0"/>
              <a:t>par deux approche.</a:t>
            </a:r>
            <a:r>
              <a:rPr lang="fr-FR" b="0" baseline="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Une </a:t>
            </a:r>
            <a:r>
              <a:rPr lang="fr-FR" b="0" dirty="0" smtClean="0"/>
              <a:t>fois que </a:t>
            </a:r>
            <a:r>
              <a:rPr lang="fr-FR" b="0" dirty="0" smtClean="0"/>
              <a:t>tous les </a:t>
            </a:r>
            <a:r>
              <a:rPr lang="fr-FR" b="0" dirty="0" smtClean="0"/>
              <a:t>modèles (tous les briques) concerné dans l’effet Morton sont expliqué</a:t>
            </a:r>
            <a:r>
              <a:rPr lang="fr-FR" b="0" dirty="0" smtClean="0"/>
              <a:t>, </a:t>
            </a:r>
            <a:r>
              <a:rPr lang="fr-FR" b="0" dirty="0" smtClean="0"/>
              <a:t>Je vais vous expliquer la stratégie</a:t>
            </a:r>
            <a:r>
              <a:rPr lang="fr-FR" b="0" baseline="0" dirty="0" smtClean="0"/>
              <a:t> de couplage de ces modèles.</a:t>
            </a:r>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 obtenu par une période de rotation. </a:t>
            </a:r>
          </a:p>
          <a:p>
            <a:pPr marL="171450" indent="-171450">
              <a:buFont typeface="Arial" panose="020B0604020202020204" pitchFamily="34" charset="0"/>
              <a:buChar char="•"/>
            </a:pPr>
            <a:r>
              <a:rPr lang="fr-FR" b="0" baseline="0" dirty="0" smtClean="0"/>
              <a:t>Ce flux est obtenu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rapproche du temps caractéristique du phénomène thermomécanique.  Etant donnée que les vibrations synchrones n’ont pas échangé , le flux thermique pour chaque période de rotation est ainsi la même.  Cette hypothèse permet d’utiliser ce flux thermique pour pronostiquer la température dans un pas de temps thermique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 flux thermique moyen est déterminé à</a:t>
                </a:r>
                <a:r>
                  <a:rPr lang="fr-FR" b="0" baseline="0" dirty="0" smtClean="0"/>
                  <a:t> partir de l’orbite synchrone en jaune.  </a:t>
                </a:r>
              </a:p>
              <a:p>
                <a:pPr marL="171450" indent="-171450">
                  <a:buFont typeface="Arial" panose="020B0604020202020204" pitchFamily="34" charset="0"/>
                  <a:buChar char="•"/>
                </a:pPr>
                <a:r>
                  <a:rPr lang="fr-FR" b="0" baseline="0" dirty="0" smtClean="0"/>
                  <a:t>Par exemple, 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171450" indent="-171450">
                  <a:buFont typeface="Arial" panose="020B0604020202020204" pitchFamily="34" charset="0"/>
                  <a:buChar char="•"/>
                </a:pP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a:p>
        </p:txBody>
      </p:sp>
    </p:spTree>
    <p:extLst>
      <p:ext uri="{BB962C8B-B14F-4D97-AF65-F5344CB8AC3E}">
        <p14:creationId xmlns:p14="http://schemas.microsoft.com/office/powerpoint/2010/main" val="1992396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Arial" panose="020B0604020202020204" pitchFamily="34" charset="0"/>
              <a:buChar char="•"/>
            </a:pPr>
            <a:r>
              <a:rPr lang="fr-FR" dirty="0" smtClean="0"/>
              <a:t>Ce banc a été conçu à l’institut </a:t>
            </a:r>
            <a:r>
              <a:rPr lang="fr-FR" dirty="0" err="1" smtClean="0"/>
              <a:t>Pprime</a:t>
            </a:r>
            <a:r>
              <a:rPr lang="fr-FR" baseline="0" dirty="0" smtClean="0"/>
              <a:t> avec le support du modèle numérique développé dans ma thèse. </a:t>
            </a:r>
            <a:endParaRPr lang="fr-FR"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 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La vitesse de rotation est fixé à 7000 tr/min et un balourd mécanique de 102.6 g.mm a été imposé au niveau des disques.</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a:t>
            </a:r>
            <a:r>
              <a:rPr lang="fr-FR" dirty="0" smtClean="0"/>
              <a:t>les conditions aux limites</a:t>
            </a:r>
            <a:r>
              <a:rPr lang="fr-FR" baseline="0" dirty="0" smtClean="0"/>
              <a:t> dans les modèles thermiques,  </a:t>
            </a:r>
            <a:endParaRPr lang="fr-FR" baseline="0" dirty="0" smtClean="0"/>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endParaRPr lang="fr-FR" baseline="0" dirty="0" smtClean="0"/>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mais les résultats sont en accord en grandeur.  </a:t>
            </a:r>
          </a:p>
          <a:p>
            <a:pPr marL="171450" indent="-171450">
              <a:buFont typeface="Arial" panose="020B0604020202020204" pitchFamily="34" charset="0"/>
              <a:buChar char="•"/>
            </a:pPr>
            <a:r>
              <a:rPr lang="fr-FR" baseline="0" dirty="0" smtClean="0"/>
              <a:t>Une tendance complètement différente le modèle numérique/les essais a été retrouvée au début de simulation. </a:t>
            </a:r>
          </a:p>
          <a:p>
            <a:pPr marL="171450" indent="-171450">
              <a:buFont typeface="Arial" panose="020B0604020202020204" pitchFamily="34" charset="0"/>
              <a:buChar char="•"/>
            </a:pPr>
            <a:r>
              <a:rPr lang="fr-FR" baseline="0" dirty="0" smtClean="0"/>
              <a:t>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distribution du champ de température au rotor obtenue expérimentalement et numériquement à 1400s est illustré dans ce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b="1"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rtl="0"/>
                <a:r>
                  <a:rPr lang="fr-FR" sz="1200" b="1" i="0" u="none" strike="noStrike" kern="1200" baseline="0" dirty="0" smtClean="0">
                    <a:solidFill>
                      <a:schemeClr val="tx1"/>
                    </a:solidFill>
                    <a:latin typeface="+mn-lt"/>
                    <a:ea typeface="+mn-ea"/>
                    <a:cs typeface="+mn-cs"/>
                  </a:rPr>
                  <a:t>L’analyse de stabilité revient à calculer les trois coefficients présenté précédemment. </a:t>
                </a:r>
              </a:p>
              <a:p>
                <a:pPr rtl="0"/>
                <a:endParaRPr lang="fr-FR" sz="1200" b="1" i="0" u="none" strike="noStrike" kern="1200" baseline="0" dirty="0" smtClean="0">
                  <a:solidFill>
                    <a:schemeClr val="tx1"/>
                  </a:solidFill>
                  <a:latin typeface="+mn-lt"/>
                  <a:ea typeface="+mn-ea"/>
                  <a:cs typeface="+mn-cs"/>
                </a:endParaRPr>
              </a:p>
              <a:p>
                <a:pPr rtl="0"/>
                <a:r>
                  <a:rPr lang="fr-FR" sz="1200" b="1" i="0" u="none" strike="noStrike" kern="1200" baseline="0" dirty="0" smtClean="0">
                    <a:solidFill>
                      <a:schemeClr val="tx1"/>
                    </a:solidFill>
                    <a:latin typeface="+mn-lt"/>
                    <a:ea typeface="+mn-ea"/>
                    <a:cs typeface="+mn-cs"/>
                  </a:rPr>
                  <a:t>On a choisi deux approche pour les déterminer. Premier approche est une méthode dans la littérature et le deuxième est développé dans cette thèse.</a:t>
                </a:r>
              </a:p>
              <a:p>
                <a:pPr rtl="0"/>
                <a:r>
                  <a:rPr lang="fr-FR" sz="1200" b="1" i="0" u="none" strike="noStrike" kern="1200" baseline="0" dirty="0" smtClean="0">
                    <a:solidFill>
                      <a:schemeClr val="tx1"/>
                    </a:solidFill>
                    <a:latin typeface="+mn-lt"/>
                    <a:ea typeface="+mn-ea"/>
                    <a:cs typeface="+mn-cs"/>
                  </a:rPr>
                  <a:t>L’approche de Lorenz et Murphy calcule les coefficients avec des modèles simplifiés mais rapide ainsi 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rtl="0"/>
                <a:r>
                  <a:rPr lang="fr-FR" sz="1200" b="1" i="0" u="none" strike="noStrike" kern="1200" baseline="0" dirty="0" smtClean="0">
                    <a:solidFill>
                      <a:schemeClr val="tx1"/>
                    </a:solidFill>
                    <a:latin typeface="+mn-lt"/>
                    <a:ea typeface="+mn-ea"/>
                    <a:cs typeface="+mn-cs"/>
                  </a:rPr>
                  <a:t>À titre d’exemple,  pour déterminer le champ de température à la surface du rotor, Lorenz et Murphy utilise la moyennage du film lubrifiant pour approximer la température du rotor alors que on a utilisé un modèle thermique du rotor en 3D.</a:t>
                </a:r>
                <a:endParaRPr lang="fr-FR" sz="1200" b="1" i="0" u="none" strike="noStrike" kern="1200" baseline="0" dirty="0" smtClean="0">
                  <a:solidFill>
                    <a:schemeClr val="tx1"/>
                  </a:solidFill>
                  <a:latin typeface="+mn-lt"/>
                  <a:ea typeface="+mn-ea"/>
                  <a:cs typeface="+mn-cs"/>
                </a:endParaRPr>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Analyse a été réalisé</a:t>
            </a:r>
            <a:r>
              <a:rPr lang="fr-FR" b="0" baseline="0" dirty="0" smtClean="0"/>
              <a:t> sur plusieurs vitesse avec un balourd figé. </a:t>
            </a:r>
          </a:p>
          <a:p>
            <a:pPr marL="171450" indent="-171450">
              <a:buFont typeface="Arial" panose="020B0604020202020204" pitchFamily="34" charset="0"/>
              <a:buChar char="•"/>
            </a:pPr>
            <a:r>
              <a:rPr lang="fr-FR" b="0" baseline="0" dirty="0" smtClean="0"/>
              <a:t>Les amplitudes des ces coefficients sont illustrée.  Ici je vous proposer des marquer les valeur du coefficient </a:t>
            </a:r>
            <a:r>
              <a:rPr lang="fr-FR" b="1" baseline="0" dirty="0" smtClean="0"/>
              <a:t>C</a:t>
            </a:r>
            <a:r>
              <a:rPr lang="fr-FR" b="0" baseline="0" dirty="0" smtClean="0"/>
              <a:t>. Ce coefficient sera comparé avec le cas qui ont rapporté d’avoir exhibé l’effet Morton instable.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Les indicateurs</a:t>
            </a:r>
            <a:r>
              <a:rPr lang="fr-FR" b="0" baseline="0" dirty="0" smtClean="0"/>
              <a:t> de l’effet Morton obtenus par les deux approches pour toutes les vitesses calculées sont très inférieure à la valeur critique 1. Ce résultat implique un effet stable pour le rotor court. </a:t>
            </a:r>
          </a:p>
          <a:p>
            <a:pPr marL="171450" indent="-171450">
              <a:buFont typeface="Arial" panose="020B0604020202020204" pitchFamily="34" charset="0"/>
              <a:buChar char="•"/>
            </a:pPr>
            <a:r>
              <a:rPr lang="fr-FR" b="0" dirty="0" smtClean="0"/>
              <a:t>On peut remarqué que l’indicateur obtenu par les deux approches ont des différences importante. Cette différence, comme j’avais mentionné avant, elle est à</a:t>
            </a:r>
            <a:r>
              <a:rPr lang="fr-FR" b="0" baseline="0" dirty="0" smtClean="0"/>
              <a:t> cause de la sous estimation de la différence de température obtenue par l’approche de Lorenz et Murphy.</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Afin de pouvoir reproduire l’effet Morton, on a modifié la configuration du rotor.  Les résultats présentés suivant a réussit de mettre en évidence de l’effet Morton instable.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a:p>
        </p:txBody>
      </p:sp>
    </p:spTree>
    <p:extLst>
      <p:ext uri="{BB962C8B-B14F-4D97-AF65-F5344CB8AC3E}">
        <p14:creationId xmlns:p14="http://schemas.microsoft.com/office/powerpoint/2010/main" val="184215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33</a:t>
            </a:fld>
            <a:endParaRPr lang="en-US"/>
          </a:p>
        </p:txBody>
      </p:sp>
    </p:spTree>
    <p:extLst>
      <p:ext uri="{BB962C8B-B14F-4D97-AF65-F5344CB8AC3E}">
        <p14:creationId xmlns:p14="http://schemas.microsoft.com/office/powerpoint/2010/main" val="1724334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0" dirty="0" smtClean="0"/>
              <a:t>On a réalisé l’analyse</a:t>
            </a:r>
            <a:r>
              <a:rPr lang="fr-FR" b="0" baseline="0" dirty="0" smtClean="0"/>
              <a:t> de la stabilité avec cette nouvelle configuration du rotor: </a:t>
            </a:r>
          </a:p>
          <a:p>
            <a:pPr marL="0" indent="0">
              <a:buFont typeface="Arial" panose="020B0604020202020204" pitchFamily="34" charset="0"/>
              <a:buNone/>
            </a:pPr>
            <a:r>
              <a:rPr lang="fr-FR" b="0" baseline="0" dirty="0" smtClean="0"/>
              <a:t>la vitesse de rotation a été fixé à 7500tr/min pour être proche de la vitesse critique. </a:t>
            </a:r>
          </a:p>
          <a:p>
            <a:pPr marL="0" indent="0">
              <a:buFont typeface="Arial" panose="020B0604020202020204" pitchFamily="34" charset="0"/>
              <a:buNone/>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0" indent="0">
              <a:buFont typeface="Arial" panose="020B0604020202020204" pitchFamily="34" charset="0"/>
              <a:buNone/>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0" baseline="0" dirty="0" smtClean="0"/>
              <a:t>L’indicateur de l’effet Morton obtenu par les deux approches sont très différant.  Encore une fois, l’approche </a:t>
            </a:r>
            <a:r>
              <a:rPr lang="fr-FR" b="0" baseline="0" dirty="0" err="1" smtClean="0"/>
              <a:t>lorenz</a:t>
            </a:r>
            <a:r>
              <a:rPr lang="fr-FR" b="0" baseline="0" dirty="0" smtClean="0"/>
              <a:t> et </a:t>
            </a:r>
            <a:r>
              <a:rPr lang="fr-FR" b="0" baseline="0" dirty="0" err="1" smtClean="0"/>
              <a:t>murphy</a:t>
            </a:r>
            <a:r>
              <a:rPr lang="fr-FR" b="0" baseline="0" dirty="0" smtClean="0"/>
              <a:t> présente une imprécision sur le champ de température du rotor.  </a:t>
            </a:r>
          </a:p>
          <a:p>
            <a:pPr marL="0" indent="0">
              <a:buFont typeface="Arial" panose="020B0604020202020204" pitchFamily="34" charset="0"/>
              <a:buNone/>
            </a:pPr>
            <a:r>
              <a:rPr lang="fr-FR" b="0" baseline="0" dirty="0" smtClean="0"/>
              <a:t>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t>
            </a:r>
          </a:p>
          <a:p>
            <a:pPr marL="0" indent="0">
              <a:buFont typeface="Arial" panose="020B0604020202020204" pitchFamily="34" charset="0"/>
              <a:buNone/>
            </a:pPr>
            <a:r>
              <a:rPr lang="fr-FR" b="0" baseline="0" dirty="0" smtClean="0"/>
              <a:t>alors que avec l’approche développé dans la thèse , une instabilité de l’effet Morton a été déclenché avec un balourd total imposé de 220 g.mm. </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1901602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il exhibe une augmentation des amplitudes à la vitesse 6600tr/min pendant 23s et eu un contact rotor 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t>
            </a:r>
            <a:r>
              <a:rPr lang="fr-FR" dirty="0" smtClean="0"/>
              <a:t>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la solution de cette instabilité vibratoire lié à l’effet thermique.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a:t>
            </a:r>
            <a:r>
              <a:rPr lang="fr-FR" b="0" baseline="0" dirty="0" smtClean="0"/>
              <a:t> une augmentation lente du niveau vibratoire de manière spirale </a:t>
            </a:r>
            <a:r>
              <a:rPr lang="fr-FR" b="0" baseline="0" dirty="0" smtClean="0"/>
              <a:t>divergente( comme montré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Pour réduire A, On peut s’inspirer le coefficient d’influence vibratoire </a:t>
                </a:r>
                <a:r>
                  <a:rPr lang="fr-FR" b="1" baseline="0" dirty="0" smtClean="0"/>
                  <a:t>q</a:t>
                </a:r>
                <a:r>
                  <a:rPr lang="fr-FR" baseline="0" dirty="0" smtClean="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En fait q défit la sensibilité du niveau vibratoire par rapport au balourd. Qui joue le même rôle que le coefficient d’influence </a:t>
                </a:r>
                <a14:m>
                  <m:oMath xmlns:m="http://schemas.openxmlformats.org/officeDocument/2006/math">
                    <m:r>
                      <a:rPr lang="fr-FR" b="1" i="1" baseline="0" dirty="0" smtClean="0">
                        <a:latin typeface="Cambria Math" panose="02040503050406030204" pitchFamily="18" charset="0"/>
                      </a:rPr>
                      <m:t>𝑨</m:t>
                    </m:r>
                  </m:oMath>
                </a14:m>
                <a:endParaRPr lang="fr-FR" b="1"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Ainsi, pour que l’amplitude soit petit, la vitesse de rotation devrait être loin de la vitesse critique.</a:t>
                </a:r>
              </a:p>
              <a:p>
                <a:pPr marL="0" indent="0">
                  <a:buFont typeface="Arial" panose="020B0604020202020204" pitchFamily="34" charset="0"/>
                  <a:buNone/>
                </a:pPr>
                <a:endParaRPr lang="fr-FR" baseline="0" dirty="0" smtClean="0"/>
              </a:p>
            </p:txBody>
          </p:sp>
        </mc:Choice>
        <mc:Fallback>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Pour réduire A, On peut s’inspirer le coefficient d’influence vibratoire </a:t>
                </a:r>
                <a:r>
                  <a:rPr lang="fr-FR" b="1" baseline="0" dirty="0" smtClean="0"/>
                  <a:t>q</a:t>
                </a:r>
                <a:r>
                  <a:rPr lang="fr-FR" baseline="0" dirty="0" smtClean="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En fait q défit la sensibilité du niveau vibratoire par rapport au balourd. Qui joue le même rôle que le coefficient d’influence </a:t>
                </a:r>
                <a:r>
                  <a:rPr lang="fr-FR" b="1" i="0" baseline="0" dirty="0" smtClean="0">
                    <a:latin typeface="Cambria Math" panose="02040503050406030204" pitchFamily="18" charset="0"/>
                  </a:rPr>
                  <a:t>𝑨</a:t>
                </a:r>
                <a:endParaRPr lang="fr-FR" b="1"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aseline="0" dirty="0" smtClean="0"/>
                  <a:t>Ainsi, pour que l’amplitude soit petit, la vitesse de rotation devrait être loin de la vitesse critique.</a:t>
                </a:r>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inspirer cette formule liée avec la puissance dissipé dans le palier. </a:t>
            </a:r>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Par exemple, 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a:p>
        </p:txBody>
      </p:sp>
    </p:spTree>
    <p:extLst>
      <p:ext uri="{BB962C8B-B14F-4D97-AF65-F5344CB8AC3E}">
        <p14:creationId xmlns:p14="http://schemas.microsoft.com/office/powerpoint/2010/main" val="3820658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aseline="0" dirty="0" smtClean="0"/>
              <a:t>Pour conclure de cette thèse, je voudrais proposer une stratégie de l’analyse de l’effet Morton dans le contexte industriel. </a:t>
            </a:r>
            <a:endParaRPr lang="fr-FR" baseline="0" dirty="0" smtClean="0"/>
          </a:p>
          <a:p>
            <a:pPr marL="171450" indent="-171450">
              <a:buFont typeface="Arial" panose="020B0604020202020204" pitchFamily="34" charset="0"/>
              <a:buChar char="•"/>
            </a:pPr>
            <a:r>
              <a:rPr lang="fr-FR" dirty="0" smtClean="0"/>
              <a:t>On</a:t>
            </a:r>
            <a:r>
              <a:rPr lang="fr-FR" baseline="0" dirty="0" smtClean="0"/>
              <a:t> peut commencer par une analyse de stabilité simple et rapide du type </a:t>
            </a:r>
            <a:r>
              <a:rPr lang="fr-FR" baseline="0" dirty="0" err="1" smtClean="0"/>
              <a:t>lorenz</a:t>
            </a:r>
            <a:r>
              <a:rPr lang="fr-FR" baseline="0" dirty="0" smtClean="0"/>
              <a:t> et </a:t>
            </a:r>
            <a:r>
              <a:rPr lang="fr-FR" baseline="0" dirty="0" err="1" smtClean="0"/>
              <a:t>murphy</a:t>
            </a:r>
            <a:r>
              <a:rPr lang="fr-FR" baseline="0" dirty="0" smtClean="0"/>
              <a:t> pour aborder la possibilité d’apparition de l’effet Morton.</a:t>
            </a:r>
          </a:p>
          <a:p>
            <a:pPr marL="171450" indent="-171450">
              <a:buFont typeface="Arial" panose="020B0604020202020204" pitchFamily="34" charset="0"/>
              <a:buChar char="•"/>
            </a:pPr>
            <a:r>
              <a:rPr lang="fr-FR" baseline="0" dirty="0" smtClean="0"/>
              <a:t>Si l’indicateur de l’effet Morton est inférieure à 0.2, on peut supposer que l’effet Morton est stable.</a:t>
            </a:r>
          </a:p>
          <a:p>
            <a:pPr marL="171450" indent="-171450">
              <a:buFont typeface="Arial" panose="020B0604020202020204" pitchFamily="34" charset="0"/>
              <a:buChar char="•"/>
            </a:pPr>
            <a:r>
              <a:rPr lang="fr-FR" baseline="0" dirty="0" smtClean="0"/>
              <a:t>Sinon, le recours au modèle plus sophistiqué est nécessaire pour confirmer le déclenchement ou pour vérifier la proposition des solutions.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a:t>
            </a:r>
            <a:r>
              <a:rPr lang="fr-FR" baseline="0" dirty="0" smtClean="0"/>
              <a:t> perspectives de cette peux être regroupé dans trois axes. </a:t>
            </a:r>
          </a:p>
          <a:p>
            <a:pPr marL="171450" indent="-171450">
              <a:buFont typeface="Arial" panose="020B0604020202020204" pitchFamily="34" charset="0"/>
              <a:buChar char="•"/>
            </a:pPr>
            <a:r>
              <a:rPr lang="fr-FR" dirty="0" err="1" smtClean="0"/>
              <a:t>Premierment</a:t>
            </a:r>
            <a:r>
              <a:rPr lang="fr-FR" dirty="0" smtClean="0"/>
              <a:t>,</a:t>
            </a:r>
            <a:r>
              <a:rPr lang="fr-FR" baseline="0" dirty="0" smtClean="0"/>
              <a:t> le modèle développé peut être amélioré. </a:t>
            </a:r>
          </a:p>
          <a:p>
            <a:pPr marL="171450" indent="-171450">
              <a:buFont typeface="Arial" panose="020B0604020202020204" pitchFamily="34" charset="0"/>
              <a:buChar char="•"/>
            </a:pPr>
            <a:r>
              <a:rPr lang="fr-FR" baseline="0" dirty="0" smtClean="0"/>
              <a:t>Deuxièmement, une confrontation des résultats numériques/</a:t>
            </a:r>
            <a:r>
              <a:rPr lang="fr-FR" baseline="0" dirty="0" err="1" smtClean="0"/>
              <a:t>exp</a:t>
            </a:r>
            <a:r>
              <a:rPr lang="fr-FR" baseline="0" dirty="0" smtClean="0"/>
              <a:t> sur le rotor long pourrait être réalisé.</a:t>
            </a:r>
          </a:p>
          <a:p>
            <a:pPr marL="171450" indent="-171450">
              <a:buFont typeface="Arial" panose="020B0604020202020204" pitchFamily="34" charset="0"/>
              <a:buChar char="•"/>
            </a:pPr>
            <a:r>
              <a:rPr lang="fr-FR" baseline="0" dirty="0" err="1" smtClean="0"/>
              <a:t>Troisièment</a:t>
            </a:r>
            <a:r>
              <a:rPr lang="fr-FR" baseline="0" dirty="0" smtClean="0"/>
              <a:t>, du </a:t>
            </a:r>
            <a:r>
              <a:rPr lang="fr-FR" baseline="0" dirty="0" err="1" smtClean="0"/>
              <a:t>ponit</a:t>
            </a:r>
            <a:r>
              <a:rPr lang="fr-FR" baseline="0" dirty="0" smtClean="0"/>
              <a:t> de vu industriel,  les modèles développés pourraient être adapté pour confronter les autres problématiques liées à l’effet thermique sur les machine tournante, par exemple pour analyse l’effet Newkirk. Les méthodes numériques </a:t>
            </a:r>
            <a:r>
              <a:rPr lang="fr-FR" baseline="0" dirty="0" err="1" smtClean="0"/>
              <a:t>developpé</a:t>
            </a:r>
            <a:r>
              <a:rPr lang="fr-FR" baseline="0" dirty="0" smtClean="0"/>
              <a:t> pourrait être utilisé pour réaliser les </a:t>
            </a:r>
            <a:r>
              <a:rPr lang="fr-FR" baseline="0" dirty="0" err="1" smtClean="0"/>
              <a:t>diagostique</a:t>
            </a:r>
            <a:r>
              <a:rPr lang="fr-FR" baseline="0" dirty="0" smtClean="0"/>
              <a:t> (par exemple, un cas </a:t>
            </a:r>
            <a:r>
              <a:rPr lang="fr-FR" baseline="0" dirty="0" err="1" smtClean="0"/>
              <a:t>recent</a:t>
            </a:r>
            <a:r>
              <a:rPr lang="fr-FR" baseline="0" dirty="0" smtClean="0"/>
              <a:t> sur le comportement vibratoire anormal constaté sur la pompe GMPP dans le centrale Nucléaire </a:t>
            </a:r>
            <a:r>
              <a:rPr lang="fr-FR" baseline="0" dirty="0" err="1" smtClean="0"/>
              <a:t>Taishan</a:t>
            </a:r>
            <a:r>
              <a:rPr lang="fr-FR" baseline="0" dirty="0" smtClean="0"/>
              <a:t> en chine.)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12071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49</a:t>
            </a:fld>
            <a:endParaRPr lang="en-US"/>
          </a:p>
        </p:txBody>
      </p:sp>
    </p:spTree>
    <p:extLst>
      <p:ext uri="{BB962C8B-B14F-4D97-AF65-F5344CB8AC3E}">
        <p14:creationId xmlns:p14="http://schemas.microsoft.com/office/powerpoint/2010/main" val="421186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50</a:t>
            </a:fld>
            <a:endParaRPr lang="en-US"/>
          </a:p>
        </p:txBody>
      </p:sp>
    </p:spTree>
    <p:extLst>
      <p:ext uri="{BB962C8B-B14F-4D97-AF65-F5344CB8AC3E}">
        <p14:creationId xmlns:p14="http://schemas.microsoft.com/office/powerpoint/2010/main" val="1459600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51</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a:p>
        </p:txBody>
      </p:sp>
    </p:spTree>
    <p:extLst>
      <p:ext uri="{BB962C8B-B14F-4D97-AF65-F5344CB8AC3E}">
        <p14:creationId xmlns:p14="http://schemas.microsoft.com/office/powerpoint/2010/main" val="4213143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54</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55</a:t>
            </a:fld>
            <a:endParaRPr lang="en-US" dirty="0"/>
          </a:p>
        </p:txBody>
      </p:sp>
    </p:spTree>
    <p:extLst>
      <p:ext uri="{BB962C8B-B14F-4D97-AF65-F5344CB8AC3E}">
        <p14:creationId xmlns:p14="http://schemas.microsoft.com/office/powerpoint/2010/main" val="2578171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a:p>
        </p:txBody>
      </p:sp>
    </p:spTree>
    <p:extLst>
      <p:ext uri="{BB962C8B-B14F-4D97-AF65-F5344CB8AC3E}">
        <p14:creationId xmlns:p14="http://schemas.microsoft.com/office/powerpoint/2010/main" val="232894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57</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398244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19/03/2019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19/03/2019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19/03/2019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19/03/2019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19/03/2019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1.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image" Target="../media/image66.png"/><Relationship Id="rId7" Type="http://schemas.openxmlformats.org/officeDocument/2006/relationships/image" Target="../media/image53.png"/><Relationship Id="rId12" Type="http://schemas.openxmlformats.org/officeDocument/2006/relationships/image" Target="../media/image1111.png"/><Relationship Id="rId2" Type="http://schemas.openxmlformats.org/officeDocument/2006/relationships/notesSlide" Target="../notesSlides/notesSlide2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1.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612.png"/><Relationship Id="rId3" Type="http://schemas.openxmlformats.org/officeDocument/2006/relationships/image" Target="../media/image56.png"/><Relationship Id="rId21" Type="http://schemas.openxmlformats.org/officeDocument/2006/relationships/image" Target="../media/image70.png"/><Relationship Id="rId12" Type="http://schemas.openxmlformats.org/officeDocument/2006/relationships/image" Target="../media/image260.png"/><Relationship Id="rId17" Type="http://schemas.openxmlformats.org/officeDocument/2006/relationships/image" Target="../media/image60.pn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15"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00.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1.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20.png"/><Relationship Id="rId12"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6.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0.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2.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image" Target="../media/image111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8.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png"/><Relationship Id="rId3"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55.xml"/><Relationship Id="rId1" Type="http://schemas.openxmlformats.org/officeDocument/2006/relationships/slideLayout" Target="../slideLayouts/slideLayout2.xml"/><Relationship Id="rId11" Type="http://schemas.openxmlformats.org/officeDocument/2006/relationships/image" Target="../media/image18.png"/><Relationship Id="rId6" Type="http://schemas.openxmlformats.org/officeDocument/2006/relationships/image" Target="../media/image135.png"/><Relationship Id="rId5" Type="http://schemas.openxmlformats.org/officeDocument/2006/relationships/image" Target="../media/image1210.png"/><Relationship Id="rId15" Type="http://schemas.openxmlformats.org/officeDocument/2006/relationships/image" Target="../media/image133.png"/><Relationship Id="rId10" Type="http://schemas.openxmlformats.org/officeDocument/2006/relationships/image" Target="../media/image170.png"/><Relationship Id="rId14" Type="http://schemas.openxmlformats.org/officeDocument/2006/relationships/image" Target="../media/image211.png"/><Relationship Id="rId4" Type="http://schemas.openxmlformats.org/officeDocument/2006/relationships/image" Target="../media/image1211.png"/><Relationship Id="rId9" Type="http://schemas.openxmlformats.org/officeDocument/2006/relationships/image" Target="../media/image16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a16="http://schemas.microsoft.com/office/drawing/2014/main" xmlns="" val="20000"/>
                    </a:ext>
                  </a:extLst>
                </a:gridCol>
                <a:gridCol w="3100199">
                  <a:extLst>
                    <a:ext uri="{9D8B030D-6E8A-4147-A177-3AD203B41FA5}">
                      <a16:colId xmlns:a16="http://schemas.microsoft.com/office/drawing/2014/main" xmlns=""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a16="http://schemas.microsoft.com/office/drawing/2014/main" xmlns="" val="20000"/>
                    </a:ext>
                  </a:extLst>
                </a:gridCol>
                <a:gridCol w="4137527">
                  <a:extLst>
                    <a:ext uri="{9D8B030D-6E8A-4147-A177-3AD203B41FA5}">
                      <a16:colId xmlns:a16="http://schemas.microsoft.com/office/drawing/2014/main" xmlns="" val="20001"/>
                    </a:ext>
                  </a:extLst>
                </a:gridCol>
                <a:gridCol w="2756833">
                  <a:extLst>
                    <a:ext uri="{9D8B030D-6E8A-4147-A177-3AD203B41FA5}">
                      <a16:colId xmlns:a16="http://schemas.microsoft.com/office/drawing/2014/main" xmlns=""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r>
                  <a:rPr lang="fr-FR" sz="3200" dirty="0" smtClean="0"/>
                  <a:t>[3]</a:t>
                </a:r>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3314304307"/>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de </a:t>
                </a:r>
                <a:r>
                  <a:rPr lang="fr-FR" sz="2400" dirty="0" smtClean="0"/>
                  <a:t>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adapté dans le contexte industriel</a:t>
                </a:r>
                <a:endParaRPr lang="fr-FR" sz="24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551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masses concentrées</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52933" y="5184736"/>
                <a:ext cx="5675066" cy="1043656"/>
                <a:chOff x="6678351" y="3097695"/>
                <a:chExt cx="5675066" cy="1043656"/>
              </a:xfrm>
            </p:grpSpPr>
            <p:sp>
              <p:nvSpPr>
                <p:cNvPr id="119" name="ZoneTexte 118"/>
                <p:cNvSpPr txBox="1"/>
                <p:nvPr/>
              </p:nvSpPr>
              <p:spPr>
                <a:xfrm>
                  <a:off x="6678351" y="3495020"/>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770706"/>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3"/>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basée sur la condition de périodicité </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1754326"/>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1754326"/>
              </a:xfrm>
              <a:prstGeom prst="rect">
                <a:avLst/>
              </a:prstGeom>
              <a:blipFill rotWithShape="0">
                <a:blip r:embed="rId5"/>
                <a:stretch>
                  <a:fillRect l="-854" t="-1736" b="-4514"/>
                </a:stretch>
              </a:blipFill>
            </p:spPr>
            <p:txBody>
              <a:bodyPr/>
              <a:lstStyle/>
              <a:p>
                <a:r>
                  <a:rPr lang="fr-FR">
                    <a:noFill/>
                  </a:rPr>
                  <a:t> </a:t>
                </a:r>
              </a:p>
            </p:txBody>
          </p:sp>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720401"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720401" cy="369332"/>
              </a:xfrm>
              <a:prstGeom prst="rect">
                <a:avLst/>
              </a:prstGeom>
              <a:blipFill rotWithShape="0">
                <a:blip r:embed="rId5"/>
                <a:stretch>
                  <a:fillRect l="-490"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80023" y="2497759"/>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80023" y="2497759"/>
                  <a:ext cx="2422458" cy="427746"/>
                </a:xfrm>
                <a:prstGeom prst="rect">
                  <a:avLst/>
                </a:prstGeom>
                <a:blipFill rotWithShape="0">
                  <a:blip r:embed="rId6"/>
                  <a:stretch>
                    <a:fillRect b="-5634"/>
                  </a:stretch>
                </a:blipFill>
              </p:spPr>
              <p:txBody>
                <a:bodyPr/>
                <a:lstStyle/>
                <a:p>
                  <a:r>
                    <a:rPr lang="fr-FR">
                      <a:noFill/>
                    </a:rPr>
                    <a:t> </a:t>
                  </a:r>
                </a:p>
              </p:txBody>
            </p:sp>
          </mc:Fallback>
        </mc:AlternateContent>
        <p:sp>
          <p:nvSpPr>
            <p:cNvPr id="31" name="Rectangle 30"/>
            <p:cNvSpPr/>
            <p:nvPr/>
          </p:nvSpPr>
          <p:spPr>
            <a:xfrm>
              <a:off x="7488945" y="2036795"/>
              <a:ext cx="4798381" cy="369332"/>
            </a:xfrm>
            <a:prstGeom prst="rect">
              <a:avLst/>
            </a:prstGeom>
          </p:spPr>
          <p:txBody>
            <a:bodyPr wrap="square">
              <a:spAutoFit/>
            </a:bodyPr>
            <a:lstStyle/>
            <a:p>
              <a:pPr algn="ctr"/>
              <a:r>
                <a:rPr lang="fr-FR" dirty="0"/>
                <a:t>Contrainte </a:t>
              </a:r>
              <a:r>
                <a:rPr lang="fr-FR" dirty="0" smtClean="0"/>
                <a:t>supplémentaire exprimée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22348" y="1667463"/>
            <a:ext cx="7231216" cy="2096798"/>
            <a:chOff x="-22348" y="1667463"/>
            <a:chExt cx="7231216" cy="2096798"/>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2348" y="2249182"/>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2348" y="2249182"/>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73763" y="3025597"/>
                  <a:ext cx="6403100" cy="369332"/>
                </a:xfrm>
                <a:prstGeom prst="rect">
                  <a:avLst/>
                </a:prstGeom>
              </p:spPr>
              <p:txBody>
                <a:bodyPr wrap="none">
                  <a:spAutoFit/>
                </a:bodyPr>
                <a:lstStyle/>
                <a:p>
                  <a:r>
                    <a:rPr lang="fr-FR" dirty="0" smtClean="0"/>
                    <a:t>Prise en compte la rupture du film par la fraction de remplissage </a:t>
                  </a:r>
                  <a14:m>
                    <m:oMath xmlns:m="http://schemas.openxmlformats.org/officeDocument/2006/math">
                      <m:r>
                        <a:rPr lang="fr-FR" i="1">
                          <a:latin typeface="Cambria Math" panose="02040503050406030204" pitchFamily="18" charset="0"/>
                        </a:rPr>
                        <m:t>𝜃</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73763" y="3025597"/>
                  <a:ext cx="6403100" cy="369332"/>
                </a:xfrm>
                <a:prstGeom prst="rect">
                  <a:avLst/>
                </a:prstGeom>
                <a:blipFill rotWithShape="0">
                  <a:blip r:embed="rId9"/>
                  <a:stretch>
                    <a:fillRect l="-85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2738" y="3394929"/>
                  <a:ext cx="6242315" cy="369332"/>
                </a:xfrm>
                <a:prstGeom prst="rect">
                  <a:avLst/>
                </a:prstGeom>
              </p:spPr>
              <p:txBody>
                <a:bodyPr wrap="square">
                  <a:spAutoFit/>
                </a:bodyPr>
                <a:lstStyle/>
                <a:p>
                  <a:r>
                    <a:rPr lang="fr-FR" dirty="0" smtClean="0"/>
                    <a:t>Contrainte supplémentaire </a:t>
                  </a:r>
                  <a:r>
                    <a:rPr lang="fr-FR" dirty="0"/>
                    <a:t>[4</a:t>
                  </a:r>
                  <a:r>
                    <a:rPr lang="fr-FR" dirty="0" smtClean="0"/>
                    <a:t>]:   </a:t>
                  </a:r>
                  <a14:m>
                    <m:oMath xmlns:m="http://schemas.openxmlformats.org/officeDocument/2006/math">
                      <m:r>
                        <a:rPr lang="fr-FR" i="1" smtClean="0">
                          <a:latin typeface="Cambria Math" panose="02040503050406030204" pitchFamily="18" charset="0"/>
                        </a:rPr>
                        <m:t>𝑝</m:t>
                      </m:r>
                      <m:r>
                        <a:rPr lang="fr-FR"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b="0" i="1" smtClean="0">
                          <a:latin typeface="Cambria Math" panose="02040503050406030204" pitchFamily="18" charset="0"/>
                        </a:rPr>
                        <m:t>=0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52738" y="3394929"/>
                  <a:ext cx="6242315" cy="369332"/>
                </a:xfrm>
                <a:prstGeom prst="rect">
                  <a:avLst/>
                </a:prstGeom>
                <a:blipFill rotWithShape="0">
                  <a:blip r:embed="rId10"/>
                  <a:stretch>
                    <a:fillRect l="-781" t="-10000" b="-26667"/>
                  </a:stretch>
                </a:blipFill>
              </p:spPr>
              <p:txBody>
                <a:bodyPr/>
                <a:lstStyle/>
                <a:p>
                  <a:r>
                    <a:rPr lang="fr-FR">
                      <a:noFill/>
                    </a:rPr>
                    <a:t> </a:t>
                  </a:r>
                </a:p>
              </p:txBody>
            </p:sp>
          </mc:Fallback>
        </mc:AlternateContent>
      </p:gr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1" y="1712160"/>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239001" y="3501662"/>
                <a:ext cx="211794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239001" y="3501662"/>
                <a:ext cx="211794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42001" y="3501662"/>
                <a:ext cx="2089893"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br>
                  <a:rPr lang="fr-FR"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42001" y="3501662"/>
                <a:ext cx="2089893"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0" y="5465651"/>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transmise aux nœuds du modèle en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dirty="0"/>
                    <a:t>l</a:t>
                  </a:r>
                  <a:r>
                    <a:rPr lang="fr-FR" sz="1600" dirty="0" smtClean="0"/>
                    <a:t>iaison RBE3 </a:t>
                  </a:r>
                </a:p>
                <a:p>
                  <a:pPr algn="ctr"/>
                  <a:r>
                    <a:rPr lang="fr-FR" sz="1600" dirty="0" smtClean="0"/>
                    <a:t>(</a:t>
                  </a:r>
                  <a:r>
                    <a:rPr lang="fr-FR" sz="1600" dirty="0" err="1" smtClean="0"/>
                    <a:t>rigid</a:t>
                  </a:r>
                  <a:r>
                    <a:rPr lang="fr-FR" sz="1600" dirty="0" smtClean="0"/>
                    <a:t> body </a:t>
                  </a:r>
                  <a:r>
                    <a:rPr lang="fr-FR" sz="1600" dirty="0" err="1" smtClean="0"/>
                    <a:t>element</a:t>
                  </a:r>
                  <a:r>
                    <a:rPr lang="fr-FR" sz="1600" dirty="0" smtClean="0"/>
                    <a:t>)</a:t>
                  </a:r>
                  <a:endParaRPr lang="fr-FR" sz="1600" dirty="0"/>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fléchissant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6" y="3214284"/>
            <a:ext cx="4056385" cy="2841374"/>
            <a:chOff x="6088335" y="2260874"/>
            <a:chExt cx="3436666"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 xmlns:a16="http://schemas.microsoft.com/office/drawing/2014/main" val="20000"/>
                        </a:ext>
                      </a:extLst>
                    </a:gridCol>
                    <a:gridCol w="1755748">
                      <a:extLst>
                        <a:ext uri="{9D8B030D-6E8A-4147-A177-3AD203B41FA5}">
                          <a16:colId xmlns="" xmlns:a16="http://schemas.microsoft.com/office/drawing/2014/main" val="20001"/>
                        </a:ext>
                      </a:extLst>
                    </a:gridCol>
                    <a:gridCol w="1945220">
                      <a:extLst>
                        <a:ext uri="{9D8B030D-6E8A-4147-A177-3AD203B41FA5}">
                          <a16:colId xmlns="" xmlns:a16="http://schemas.microsoft.com/office/drawing/2014/main"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23574"/>
            <a:ext cx="4960848" cy="3438319"/>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7" name="Groupe 6"/>
          <p:cNvGrpSpPr/>
          <p:nvPr/>
        </p:nvGrpSpPr>
        <p:grpSpPr>
          <a:xfrm>
            <a:off x="6485663" y="1792436"/>
            <a:ext cx="4558706" cy="3322852"/>
            <a:chOff x="6485663" y="1792436"/>
            <a:chExt cx="4558706" cy="3322852"/>
          </a:xfrm>
        </p:grpSpPr>
        <p:pic>
          <p:nvPicPr>
            <p:cNvPr id="53" name="Image 52"/>
            <p:cNvPicPr>
              <a:picLocks noChangeAspect="1"/>
            </p:cNvPicPr>
            <p:nvPr/>
          </p:nvPicPr>
          <p:blipFill>
            <a:blip r:embed="rId20"/>
            <a:stretch>
              <a:fillRect/>
            </a:stretch>
          </p:blipFill>
          <p:spPr>
            <a:xfrm>
              <a:off x="6485663" y="1792436"/>
              <a:ext cx="4558706" cy="332285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71254" y="2100792"/>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7071254" y="2100792"/>
                  <a:ext cx="769698" cy="394788"/>
                </a:xfrm>
                <a:prstGeom prst="rect">
                  <a:avLst/>
                </a:prstGeom>
                <a:blipFill rotWithShape="0">
                  <a:blip r:embed="rId21"/>
                  <a:stretch>
                    <a:fillRect b="-6250"/>
                  </a:stretch>
                </a:blipFill>
              </p:spPr>
              <p:txBody>
                <a:bodyPr/>
                <a:lstStyle/>
                <a:p>
                  <a:r>
                    <a:rPr lang="fr-FR">
                      <a:noFill/>
                    </a:rPr>
                    <a:t> </a:t>
                  </a:r>
                </a:p>
              </p:txBody>
            </p:sp>
          </mc:Fallback>
        </mc:AlternateContent>
      </p:gr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mc:Choice xmlns:a14="http://schemas.microsoft.com/office/drawing/2010/main" Requires="a14">
          <p:sp>
            <p:nvSpPr>
              <p:cNvPr id="8" name="ZoneTexte 7"/>
              <p:cNvSpPr txBox="1"/>
              <p:nvPr/>
            </p:nvSpPr>
            <p:spPr>
              <a:xfrm>
                <a:off x="499734" y="5162216"/>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oMath>
                </a14:m>
                <a:r>
                  <a:rPr lang="fr-FR" dirty="0" smtClean="0"/>
                  <a:t>= 35 mm</a:t>
                </a:r>
              </a:p>
            </p:txBody>
          </p:sp>
        </mc:Choice>
        <mc:Fallback>
          <p:sp>
            <p:nvSpPr>
              <p:cNvPr id="8" name="ZoneTexte 7"/>
              <p:cNvSpPr txBox="1">
                <a:spLocks noRot="1" noChangeAspect="1" noMove="1" noResize="1" noEditPoints="1" noAdjustHandles="1" noChangeArrowheads="1" noChangeShapeType="1" noTextEdit="1"/>
              </p:cNvSpPr>
              <p:nvPr/>
            </p:nvSpPr>
            <p:spPr>
              <a:xfrm>
                <a:off x="499734" y="5162216"/>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553141"/>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981604"/>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25" name="Groupe 24"/>
          <p:cNvGrpSpPr/>
          <p:nvPr/>
        </p:nvGrpSpPr>
        <p:grpSpPr>
          <a:xfrm>
            <a:off x="1334125" y="2743200"/>
            <a:ext cx="6521565" cy="2234577"/>
            <a:chOff x="1334125" y="2743200"/>
            <a:chExt cx="6521565" cy="2234577"/>
          </a:xfrm>
        </p:grpSpPr>
        <p:cxnSp>
          <p:nvCxnSpPr>
            <p:cNvPr id="10" name="Connecteur droit 9"/>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3" name="Connecteur droit 32"/>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22" name="Groupe 21"/>
            <p:cNvGrpSpPr/>
            <p:nvPr/>
          </p:nvGrpSpPr>
          <p:grpSpPr>
            <a:xfrm>
              <a:off x="1379095" y="4608445"/>
              <a:ext cx="6415790" cy="369332"/>
              <a:chOff x="1379095" y="4728365"/>
              <a:chExt cx="6415790" cy="369332"/>
            </a:xfrm>
          </p:grpSpPr>
          <p:cxnSp>
            <p:nvCxnSpPr>
              <p:cNvPr id="18" name="Connecteur droit avec flèche 17"/>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1" name="ZoneTexte 20"/>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3"/>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 </a:t>
                  </a:r>
                  <a:r>
                    <a:rPr lang="fr-FR" b="1" dirty="0" smtClean="0">
                      <a:solidFill>
                        <a:schemeClr val="tx1"/>
                      </a:solidFill>
                    </a:rPr>
                    <a:t>naturelle</a:t>
                  </a:r>
                  <a:r>
                    <a:rPr lang="fr-FR" dirty="0" smtClean="0">
                      <a:solidFill>
                        <a:schemeClr val="tx1"/>
                      </a:solidFill>
                    </a:rPr>
                    <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6058916" cy="3094283"/>
            <a:chOff x="5024746" y="765224"/>
            <a:chExt cx="6058916" cy="3323679"/>
          </a:xfrm>
          <a:solidFill>
            <a:schemeClr val="bg1"/>
          </a:solidFill>
        </p:grpSpPr>
        <p:grpSp>
          <p:nvGrpSpPr>
            <p:cNvPr id="53" name="Groupe 52"/>
            <p:cNvGrpSpPr/>
            <p:nvPr/>
          </p:nvGrpSpPr>
          <p:grpSpPr>
            <a:xfrm>
              <a:off x="5024746" y="1591218"/>
              <a:ext cx="6058916" cy="2497685"/>
              <a:chOff x="3456058" y="891284"/>
              <a:chExt cx="8552486" cy="3001805"/>
            </a:xfrm>
            <a:grpFill/>
          </p:grpSpPr>
          <p:grpSp>
            <p:nvGrpSpPr>
              <p:cNvPr id="57" name="Groupe 56"/>
              <p:cNvGrpSpPr/>
              <p:nvPr/>
            </p:nvGrpSpPr>
            <p:grpSpPr>
              <a:xfrm>
                <a:off x="3456058" y="891284"/>
                <a:ext cx="8552486" cy="3001805"/>
                <a:chOff x="3456058" y="891284"/>
                <a:chExt cx="8552486"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1" y="2477733"/>
                  <a:ext cx="2222453" cy="1351411"/>
                  <a:chOff x="1646124" y="-2275013"/>
                  <a:chExt cx="2222453" cy="1351411"/>
                </a:xfrm>
                <a:grpFill/>
              </p:grpSpPr>
              <p:sp>
                <p:nvSpPr>
                  <p:cNvPr id="65" name="Rectangle 64"/>
                  <p:cNvSpPr/>
                  <p:nvPr/>
                </p:nvSpPr>
                <p:spPr>
                  <a:xfrm>
                    <a:off x="1646124" y="-1757972"/>
                    <a:ext cx="2222453"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H="1" flipV="1">
                    <a:off x="2724679" y="-2275013"/>
                    <a:ext cx="32672"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1981955703"/>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a:cs typeface="Times New Roman" panose="02020603050405020304" pitchFamily="18" charset="0"/>
                </a:rPr>
                <a:t>Démarrage non pris en compte dans la simulation</a:t>
              </a:r>
            </a:p>
            <a:p>
              <a:pPr marL="285750" indent="-285750">
                <a:buFont typeface="Arial" panose="020B0604020202020204" pitchFamily="34" charset="0"/>
                <a:buChar char="•"/>
              </a:pPr>
              <a:r>
                <a:rPr lang="fr-FR" sz="2000" dirty="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smtClean="0">
                  <a:cs typeface="Times New Roman" panose="02020603050405020304" pitchFamily="18" charset="0"/>
                </a:rPr>
                <a:t>l’effet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la stabilité pour comprendre les raisons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2011523" y="1466722"/>
            <a:ext cx="2747227" cy="369332"/>
          </a:xfrm>
          <a:prstGeom prst="rect">
            <a:avLst/>
          </a:prstGeom>
          <a:noFill/>
        </p:spPr>
        <p:txBody>
          <a:bodyPr wrap="none" rtlCol="0">
            <a:spAutoFit/>
          </a:bodyPr>
          <a:lstStyle/>
          <a:p>
            <a:r>
              <a:rPr lang="fr-FR" dirty="0" smtClean="0"/>
              <a:t>Compresseur centrifuge [1]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04535"/>
            <a:ext cx="5550303" cy="5397443"/>
            <a:chOff x="739138" y="1225849"/>
            <a:chExt cx="4548151" cy="4472758"/>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791503" y="1225849"/>
              <a:ext cx="4495786" cy="331563"/>
            </a:xfrm>
            <a:prstGeom prst="rect">
              <a:avLst/>
            </a:prstGeom>
            <a:solidFill>
              <a:schemeClr val="bg1"/>
            </a:solidFill>
          </p:spPr>
          <p:txBody>
            <a:bodyPr wrap="square" rtlCol="0">
              <a:spAutoFit/>
            </a:bodyPr>
            <a:lstStyle/>
            <a:p>
              <a:r>
                <a:rPr lang="fr-FR" sz="2000" b="1" dirty="0" smtClean="0"/>
                <a:t>Amplitude et phase des vibrations au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539147" y="5541515"/>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smtClean="0">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mc:Choice xmlns:a14="http://schemas.microsoft.com/office/drawing/2010/main"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1" y="1309459"/>
                <a:ext cx="363770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10.6kg 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5"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l="-331" t="-5660" b="-14151"/>
                </a:stretch>
              </a:blipFill>
            </p:spPr>
            <p:txBody>
              <a:bodyPr/>
              <a:lstStyle/>
              <a:p>
                <a:r>
                  <a:rPr lang="fr-FR">
                    <a:noFill/>
                  </a:rPr>
                  <a:t> </a:t>
                </a:r>
              </a:p>
            </p:txBody>
          </p:sp>
        </mc:Fallback>
      </mc:AlternateContent>
      <p:grpSp>
        <p:nvGrpSpPr>
          <p:cNvPr id="40" name="Groupe 39"/>
          <p:cNvGrpSpPr/>
          <p:nvPr/>
        </p:nvGrpSpPr>
        <p:grpSpPr>
          <a:xfrm>
            <a:off x="6214534" y="202339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464077" cy="1243094"/>
              <a:chOff x="6865653" y="1216748"/>
              <a:chExt cx="546407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464077" cy="864137"/>
                <a:chOff x="6298576" y="1416497"/>
                <a:chExt cx="546407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46407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err="1">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a:t>
            </a:r>
            <a:r>
              <a:rPr lang="fr-FR" sz="3200" dirty="0" smtClean="0">
                <a:cs typeface="Arial" panose="020B0604020202020204" pitchFamily="34" charset="0"/>
              </a:rPr>
              <a:t>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473666" y="1270205"/>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68538728"/>
              </p:ext>
            </p:extLst>
          </p:nvPr>
        </p:nvGraphicFramePr>
        <p:xfrm>
          <a:off x="499734" y="1015094"/>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612981" y="1014523"/>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175115" y="1214578"/>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7956" y="5582018"/>
            <a:ext cx="9671255" cy="9225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672753"/>
            <a:ext cx="870834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 de la température corrélées avec les </a:t>
            </a:r>
            <a:r>
              <a:rPr lang="fr-FR" dirty="0" smtClean="0">
                <a:cs typeface="Times New Roman" panose="02020603050405020304" pitchFamily="18" charset="0"/>
              </a:rPr>
              <a:t>amplitudes de vibrations synchrones</a:t>
            </a:r>
            <a:endParaRPr lang="fr-FR" dirty="0"/>
          </a:p>
        </p:txBody>
      </p:sp>
      <p:sp>
        <p:nvSpPr>
          <p:cNvPr id="22" name="Rectangle 21"/>
          <p:cNvSpPr/>
          <p:nvPr/>
        </p:nvSpPr>
        <p:spPr>
          <a:xfrm>
            <a:off x="499734" y="6103417"/>
            <a:ext cx="6982232"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atteins 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a:t>Mis 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grpSp>
        <p:nvGrpSpPr>
          <p:cNvPr id="13" name="Groupe 12"/>
          <p:cNvGrpSpPr/>
          <p:nvPr/>
        </p:nvGrpSpPr>
        <p:grpSpPr>
          <a:xfrm>
            <a:off x="6248657" y="3059553"/>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756230" y="3071326"/>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968337" y="2791828"/>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b="1" dirty="0" smtClean="0"/>
                <a:t>Contact avec coussinet</a:t>
              </a:r>
              <a:endParaRPr lang="fr-FR" sz="2000" b="1"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816100" y="3377271"/>
            <a:ext cx="3022600" cy="2655229"/>
            <a:chOff x="1816100" y="3377271"/>
            <a:chExt cx="3022600" cy="2655229"/>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a:stCxn id="39" idx="2"/>
            </p:cNvCxnSpPr>
            <p:nvPr/>
          </p:nvCxnSpPr>
          <p:spPr>
            <a:xfrm flipH="1">
              <a:off x="3200401" y="4023602"/>
              <a:ext cx="182256" cy="1245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7092" y="3377271"/>
              <a:ext cx="2551130" cy="646331"/>
            </a:xfrm>
            <a:prstGeom prst="rect">
              <a:avLst/>
            </a:prstGeom>
            <a:solidFill>
              <a:schemeClr val="bg1"/>
            </a:solidFill>
          </p:spPr>
          <p:txBody>
            <a:bodyPr wrap="square" rtlCol="0">
              <a:spAutoFit/>
            </a:bodyPr>
            <a:lstStyle/>
            <a:p>
              <a:r>
                <a:rPr lang="fr-FR" b="1" dirty="0" smtClean="0"/>
                <a:t>Augmentation lente des amplitude près du palier</a:t>
              </a:r>
              <a:endParaRPr lang="fr-FR" b="1" dirty="0"/>
            </a:p>
          </p:txBody>
        </p:sp>
      </p:gr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smtClean="0">
                <a:ea typeface="微软雅黑" panose="020B0503020204020204" pitchFamily="34" charset="-122"/>
                <a:cs typeface="Times New Roman" panose="02020603050405020304" pitchFamily="18" charset="0"/>
              </a:rPr>
              <a:t>Mise </a:t>
            </a:r>
            <a:r>
              <a:rPr lang="fr-FR" altLang="zh-CN" sz="2400" kern="100" dirty="0" smtClean="0">
                <a:ea typeface="微软雅黑" panose="020B0503020204020204" pitchFamily="34" charset="-122"/>
                <a:cs typeface="Times New Roman" panose="02020603050405020304" pitchFamily="18" charset="0"/>
              </a:rPr>
              <a:t>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6" y="1811999"/>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5622" y="2181331"/>
              <a:ext cx="117762"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1755" y="3454105"/>
            <a:ext cx="4928248" cy="2846467"/>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988347" cy="2551648"/>
              <a:chOff x="313453" y="1109157"/>
              <a:chExt cx="4988347" cy="2551648"/>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615841" cy="1212551"/>
                  </a:xfrm>
                  <a:prstGeom prst="rect">
                    <a:avLst/>
                  </a:prstGeom>
                  <a:blipFill rotWithShape="0">
                    <a:blip r:embed="rId5"/>
                    <a:stretch>
                      <a:fillRect l="-1016" t="-1767" r="-7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[3]</a:t>
                    </a:r>
                    <a:endParaRPr lang="fr-FR" sz="2000" b="1"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313" b="-25758"/>
                    </a:stretch>
                  </a:blipFill>
                </p:spPr>
                <p:txBody>
                  <a:bodyPr/>
                  <a:lstStyle/>
                  <a:p>
                    <a:r>
                      <a:rPr lang="fr-FR">
                        <a:noFill/>
                      </a:rPr>
                      <a:t> </a:t>
                    </a:r>
                  </a:p>
                </p:txBody>
              </p:sp>
            </mc:Fallback>
          </mc:AlternateContent>
        </p:grpSp>
      </p:grpSp>
      <p:grpSp>
        <p:nvGrpSpPr>
          <p:cNvPr id="10" name="Groupe 9"/>
          <p:cNvGrpSpPr/>
          <p:nvPr/>
        </p:nvGrpSpPr>
        <p:grpSpPr>
          <a:xfrm>
            <a:off x="7300165" y="1348486"/>
            <a:ext cx="4599417" cy="4849114"/>
            <a:chOff x="7300165" y="1348486"/>
            <a:chExt cx="4599417" cy="4849114"/>
          </a:xfrm>
        </p:grpSpPr>
        <p:sp>
          <p:nvSpPr>
            <p:cNvPr id="8" name="Rectangle 7"/>
            <p:cNvSpPr/>
            <p:nvPr/>
          </p:nvSpPr>
          <p:spPr>
            <a:xfrm>
              <a:off x="7357381" y="1348486"/>
              <a:ext cx="4542201" cy="4849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345049" y="4386299"/>
              <a:ext cx="4023024"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palier [2]</a:t>
              </a:r>
            </a:p>
          </p:txBody>
        </p:sp>
        <p:sp>
          <p:nvSpPr>
            <p:cNvPr id="18" name="Rectangle 17"/>
            <p:cNvSpPr/>
            <p:nvPr/>
          </p:nvSpPr>
          <p:spPr>
            <a:xfrm>
              <a:off x="7300165" y="1683132"/>
              <a:ext cx="422923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des masse en porte à faux [1]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mc:AlternateContent xmlns:mc="http://schemas.openxmlformats.org/markup-compatibility/2006" xmlns:a14="http://schemas.microsoft.com/office/drawing/2010/main">
          <mc:Choice Requires="a14">
            <p:sp>
              <p:nvSpPr>
                <p:cNvPr id="9" name="ZoneTexte 8"/>
                <p:cNvSpPr txBox="1"/>
                <p:nvPr/>
              </p:nvSpPr>
              <p:spPr>
                <a:xfrm>
                  <a:off x="7620000" y="3318399"/>
                  <a:ext cx="3789587" cy="923330"/>
                </a:xfrm>
                <a:prstGeom prst="rect">
                  <a:avLst/>
                </a:prstGeom>
                <a:noFill/>
              </p:spPr>
              <p:txBody>
                <a:bodyPr wrap="square" rtlCol="0">
                  <a:spAutoFit/>
                </a:bodyPr>
                <a:lstStyle/>
                <a:p>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b="0" i="0" dirty="0" smtClean="0">
                      <a:solidFill>
                        <a:srgbClr val="FF0000"/>
                      </a:solidFill>
                      <a:latin typeface="+mj-lt"/>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7620000" y="3318399"/>
                  <a:ext cx="3789587" cy="923330"/>
                </a:xfrm>
                <a:prstGeom prst="rect">
                  <a:avLst/>
                </a:prstGeom>
                <a:blipFill rotWithShape="0">
                  <a:blip r:embed="rId8"/>
                  <a:stretch>
                    <a:fillRect l="-1286" t="-3289" b="-9211"/>
                  </a:stretch>
                </a:blipFill>
              </p:spPr>
              <p:txBody>
                <a:bodyPr/>
                <a:lstStyle/>
                <a:p>
                  <a:r>
                    <a:rPr lang="fr-FR">
                      <a:noFill/>
                    </a:rPr>
                    <a:t> </a:t>
                  </a:r>
                </a:p>
              </p:txBody>
            </p:sp>
          </mc:Fallback>
        </mc:AlternateContent>
        <p:sp>
          <p:nvSpPr>
            <p:cNvPr id="28" name="Rectangle 27"/>
            <p:cNvSpPr/>
            <p:nvPr/>
          </p:nvSpPr>
          <p:spPr>
            <a:xfrm>
              <a:off x="7357382" y="4852501"/>
              <a:ext cx="3478453" cy="369332"/>
            </a:xfrm>
            <a:prstGeom prst="rect">
              <a:avLst/>
            </a:prstGeom>
          </p:spPr>
          <p:txBody>
            <a:bodyPr wrap="none">
              <a:spAutoFit/>
            </a:bodyPr>
            <a:lstStyle/>
            <a:p>
              <a:pPr marL="285750" indent="-285750" algn="ctr">
                <a:buFont typeface="Arial" panose="020B0604020202020204" pitchFamily="34" charset="0"/>
                <a:buChar char="•"/>
              </a:pPr>
              <a:r>
                <a:rPr lang="fr-FR" dirty="0" smtClean="0"/>
                <a:t>Augmenter le diamètre du rotor</a:t>
              </a:r>
              <a:endParaRPr lang="fr-FR" dirty="0"/>
            </a:p>
          </p:txBody>
        </p:sp>
        <p:sp>
          <p:nvSpPr>
            <p:cNvPr id="29" name="Rectangle 28"/>
            <p:cNvSpPr/>
            <p:nvPr/>
          </p:nvSpPr>
          <p:spPr>
            <a:xfrm>
              <a:off x="7364910" y="5365685"/>
              <a:ext cx="4328326"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en porte à faux</a:t>
              </a:r>
              <a:endParaRPr lang="fr-FR" dirty="0"/>
            </a:p>
          </p:txBody>
        </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87860" cy="3859246"/>
            <a:chOff x="6492610" y="976329"/>
            <a:chExt cx="5987860"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mc:Choice xmlns:a14="http://schemas.microsoft.com/office/drawing/2010/main" Requires="a14">
            <p:sp>
              <p:nvSpPr>
                <p:cNvPr id="46" name="Rectangle 45"/>
                <p:cNvSpPr/>
                <p:nvPr/>
              </p:nvSpPr>
              <p:spPr>
                <a:xfrm>
                  <a:off x="7572908" y="1537667"/>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b="0" i="1" smtClean="0">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p:sp>
              <p:nvSpPr>
                <p:cNvPr id="46" name="Rectangle 45"/>
                <p:cNvSpPr>
                  <a:spLocks noRot="1" noChangeAspect="1" noMove="1" noResize="1" noEditPoints="1" noAdjustHandles="1" noChangeArrowheads="1" noChangeShapeType="1" noTextEdit="1"/>
                </p:cNvSpPr>
                <p:nvPr/>
              </p:nvSpPr>
              <p:spPr>
                <a:xfrm>
                  <a:off x="7572908" y="1537667"/>
                  <a:ext cx="4907562"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6879101" y="3051092"/>
                  <a:ext cx="5167835" cy="132343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smtClean="0"/>
                    <a:t>vitesse de </a:t>
                  </a:r>
                  <a:r>
                    <a:rPr lang="fr-FR" sz="2000" dirty="0" smtClean="0"/>
                    <a:t>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a:t>
                  </a:r>
                  <a:r>
                    <a:rPr lang="fr-FR" sz="2000" dirty="0" smtClean="0"/>
                    <a:t>rotor du mode i</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a:t>
                  </a:r>
                  <a:r>
                    <a:rPr lang="fr-FR" sz="2000" dirty="0" smtClean="0"/>
                    <a:t>vitesse critique du mode i</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r>
                    <a:rPr lang="fr-FR" sz="2000" dirty="0" smtClean="0"/>
                    <a:t>du mode </a:t>
                  </a:r>
                  <a:r>
                    <a:rPr lang="fr-FR" sz="2000" dirty="0" err="1" smtClean="0"/>
                    <a:t>iZ</a:t>
                  </a:r>
                  <a:endParaRPr lang="fr-FR" sz="2000" b="0" i="1" dirty="0" smtClean="0">
                    <a:latin typeface="Cambria Math" panose="02040503050406030204" pitchFamily="18" charset="0"/>
                  </a:endParaRPr>
                </a:p>
              </p:txBody>
            </p:sp>
          </mc:Choice>
          <mc:Fallback>
            <p:sp>
              <p:nvSpPr>
                <p:cNvPr id="37" name="Rectangle 36"/>
                <p:cNvSpPr>
                  <a:spLocks noRot="1" noChangeAspect="1" noMove="1" noResize="1" noEditPoints="1" noAdjustHandles="1" noChangeArrowheads="1" noChangeShapeType="1" noTextEdit="1"/>
                </p:cNvSpPr>
                <p:nvPr/>
              </p:nvSpPr>
              <p:spPr>
                <a:xfrm>
                  <a:off x="6879101" y="3051092"/>
                  <a:ext cx="5167835" cy="1323439"/>
                </a:xfrm>
                <a:prstGeom prst="rect">
                  <a:avLst/>
                </a:prstGeom>
                <a:blipFill rotWithShape="0">
                  <a:blip r:embed="rId5"/>
                  <a:stretch>
                    <a:fillRect l="-1063" t="-2304"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05938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Coefficient d’influence vibratoire </a:t>
                  </a:r>
                  <a14:m>
                    <m:oMath xmlns:m="http://schemas.openxmlformats.org/officeDocument/2006/math">
                      <m:r>
                        <a:rPr lang="fr-FR" b="1" i="1" dirty="0" smtClean="0">
                          <a:latin typeface="Cambria Math" panose="02040503050406030204" pitchFamily="18" charset="0"/>
                        </a:rPr>
                        <m:t>𝒒</m:t>
                      </m:r>
                    </m:oMath>
                  </a14:m>
                  <a:r>
                    <a:rPr lang="fr-FR" b="1" dirty="0" smtClean="0"/>
                    <a:t> [8]</a:t>
                  </a:r>
                  <a:endParaRPr lang="fr-FR" b="1"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059381" cy="369332"/>
                </a:xfrm>
                <a:prstGeom prst="rect">
                  <a:avLst/>
                </a:prstGeom>
                <a:blipFill rotWithShape="0">
                  <a:blip r:embed="rId6"/>
                  <a:stretch>
                    <a:fillRect l="-1051" t="-10000" r="-300" b="-26667"/>
                  </a:stretch>
                </a:blipFill>
              </p:spPr>
              <p:txBody>
                <a:bodyPr/>
                <a:lstStyle/>
                <a:p>
                  <a:r>
                    <a:rPr lang="fr-FR">
                      <a:noFill/>
                    </a:rPr>
                    <a:t> </a:t>
                  </a:r>
                </a:p>
              </p:txBody>
            </p:sp>
          </mc:Fallback>
        </mc:AlternateContent>
      </p:grpSp>
      <p:sp>
        <p:nvSpPr>
          <p:cNvPr id="2" name="Ellipse 1"/>
          <p:cNvSpPr/>
          <p:nvPr/>
        </p:nvSpPr>
        <p:spPr>
          <a:xfrm>
            <a:off x="3675017" y="2733668"/>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819350"/>
            <a:chOff x="500608" y="3644689"/>
            <a:chExt cx="6103139" cy="3819350"/>
          </a:xfrm>
        </p:grpSpPr>
        <p:sp>
          <p:nvSpPr>
            <p:cNvPr id="39" name="Rectangle 38"/>
            <p:cNvSpPr/>
            <p:nvPr/>
          </p:nvSpPr>
          <p:spPr>
            <a:xfrm>
              <a:off x="500608" y="3644689"/>
              <a:ext cx="6103139" cy="38193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553362"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𝑑𝑖𝑠𝑠𝑝</m:t>
                            </m:r>
                            <m:r>
                              <a:rPr lang="fr-FR" sz="2400" b="0" i="1" smtClean="0">
                                <a:latin typeface="Cambria Math" panose="02040503050406030204" pitchFamily="18" charset="0"/>
                              </a:rPr>
                              <m:t>é</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553362"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[9]</a:t>
              </a:r>
              <a:endParaRPr lang="fr-FR" sz="2000" b="1" dirty="0"/>
            </a:p>
          </p:txBody>
        </p:sp>
        <mc:AlternateContent xmlns:mc="http://schemas.openxmlformats.org/markup-compatibility/2006" xmlns:a14="http://schemas.microsoft.com/office/drawing/2010/main">
          <mc:Choice Requires="a14">
            <p:sp>
              <p:nvSpPr>
                <p:cNvPr id="43" name="Rectangle 42"/>
                <p:cNvSpPr/>
                <p:nvPr/>
              </p:nvSpPr>
              <p:spPr>
                <a:xfrm>
                  <a:off x="1007920" y="5588682"/>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007920" y="5588682"/>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1607234" y="5481167"/>
                <a:ext cx="4164923" cy="400110"/>
              </a:xfrm>
              <a:prstGeom prst="rect">
                <a:avLst/>
              </a:prstGeom>
            </p:spPr>
            <p:txBody>
              <a:bodyPr wrap="none">
                <a:spAutoFit/>
              </a:bodyPr>
              <a:lstStyle/>
              <a:p>
                <a:r>
                  <a:rPr lang="fr-FR" sz="2000" b="1" dirty="0" smtClean="0"/>
                  <a:t>Réduction du coefficient </a:t>
                </a:r>
                <a14:m>
                  <m:oMath xmlns:m="http://schemas.openxmlformats.org/officeDocument/2006/math">
                    <m:r>
                      <a:rPr lang="fr-FR" sz="2000" b="1" i="1" smtClean="0">
                        <a:latin typeface="Cambria Math" panose="02040503050406030204" pitchFamily="18" charset="0"/>
                      </a:rPr>
                      <m:t>𝑩</m:t>
                    </m:r>
                  </m:oMath>
                </a14:m>
                <a:r>
                  <a:rPr lang="fr-FR" sz="2000" b="1" dirty="0" smtClean="0"/>
                  <a:t> est délicat</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607234" y="5481167"/>
                <a:ext cx="4164923" cy="400110"/>
              </a:xfrm>
              <a:prstGeom prst="rect">
                <a:avLst/>
              </a:prstGeom>
              <a:blipFill rotWithShape="0">
                <a:blip r:embed="rId6"/>
                <a:stretch>
                  <a:fillRect l="-1611" t="-7576" r="-878" b="-25758"/>
                </a:stretch>
              </a:blipFill>
            </p:spPr>
            <p:txBody>
              <a:bodyPr/>
              <a:lstStyle/>
              <a:p>
                <a:r>
                  <a:rPr lang="fr-FR">
                    <a:noFill/>
                  </a:rPr>
                  <a:t> </a:t>
                </a:r>
              </a:p>
            </p:txBody>
          </p:sp>
        </mc:Fallback>
      </mc:AlternateContent>
      <p:cxnSp>
        <p:nvCxnSpPr>
          <p:cNvPr id="7" name="Connecteur droit avec flèche 6"/>
          <p:cNvCxnSpPr>
            <a:stCxn id="2" idx="3"/>
            <a:endCxn id="24" idx="1"/>
          </p:cNvCxnSpPr>
          <p:nvPr/>
        </p:nvCxnSpPr>
        <p:spPr>
          <a:xfrm>
            <a:off x="5772157" y="5681222"/>
            <a:ext cx="1143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6915834" y="5481167"/>
            <a:ext cx="3444982" cy="400110"/>
          </a:xfrm>
          <a:prstGeom prst="rect">
            <a:avLst/>
          </a:prstGeom>
        </p:spPr>
        <p:txBody>
          <a:bodyPr wrap="none">
            <a:spAutoFit/>
          </a:bodyPr>
          <a:lstStyle/>
          <a:p>
            <a:r>
              <a:rPr lang="fr-FR" sz="2000" b="1" dirty="0" smtClean="0"/>
              <a:t>Recours au modèle numérique</a:t>
            </a:r>
            <a:endParaRPr lang="fr-FR" sz="2000" b="1" dirty="0"/>
          </a:p>
        </p:txBody>
      </p:sp>
      <p:grpSp>
        <p:nvGrpSpPr>
          <p:cNvPr id="27" name="Groupe 26"/>
          <p:cNvGrpSpPr/>
          <p:nvPr/>
        </p:nvGrpSpPr>
        <p:grpSpPr>
          <a:xfrm>
            <a:off x="7357382" y="1348486"/>
            <a:ext cx="4140200" cy="3020314"/>
            <a:chOff x="7357382" y="1348486"/>
            <a:chExt cx="4140200" cy="3020314"/>
          </a:xfrm>
        </p:grpSpPr>
        <p:sp>
          <p:nvSpPr>
            <p:cNvPr id="28" name="Rectangle 27"/>
            <p:cNvSpPr/>
            <p:nvPr/>
          </p:nvSpPr>
          <p:spPr>
            <a:xfrm>
              <a:off x="7357382" y="1348486"/>
              <a:ext cx="4140200" cy="3020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63608" y="1841643"/>
              <a:ext cx="401058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viscosité de l’huile [2]</a:t>
              </a:r>
              <a:endParaRPr lang="fr-FR" dirty="0"/>
            </a:p>
          </p:txBody>
        </p:sp>
        <p:sp>
          <p:nvSpPr>
            <p:cNvPr id="38" name="Rectangle 37"/>
            <p:cNvSpPr/>
            <p:nvPr/>
          </p:nvSpPr>
          <p:spPr>
            <a:xfrm>
              <a:off x="7387800" y="2396994"/>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du palier [2]</a:t>
              </a:r>
              <a:endParaRPr lang="fr-FR" dirty="0"/>
            </a:p>
          </p:txBody>
        </p:sp>
      </p:grpSp>
      <p:sp>
        <p:nvSpPr>
          <p:cNvPr id="46" name="Rectangle 45"/>
          <p:cNvSpPr/>
          <p:nvPr/>
        </p:nvSpPr>
        <p:spPr>
          <a:xfrm>
            <a:off x="7396430" y="2952345"/>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Augmentation du jeu radial</a:t>
            </a:r>
            <a:endParaRPr lang="fr-FR" dirty="0"/>
          </a:p>
        </p:txBody>
      </p:sp>
      <mc:AlternateContent xmlns:mc="http://schemas.openxmlformats.org/markup-compatibility/2006" xmlns:a14="http://schemas.microsoft.com/office/drawing/2010/main">
        <mc:Choice Requires="a14">
          <p:sp>
            <p:nvSpPr>
              <p:cNvPr id="48" name="ZoneTexte 47"/>
              <p:cNvSpPr txBox="1"/>
              <p:nvPr/>
            </p:nvSpPr>
            <p:spPr>
              <a:xfrm>
                <a:off x="7635407" y="3384406"/>
                <a:ext cx="3789587" cy="646331"/>
              </a:xfrm>
              <a:prstGeom prst="rect">
                <a:avLst/>
              </a:prstGeom>
              <a:noFill/>
            </p:spPr>
            <p:txBody>
              <a:bodyPr wrap="square" rtlCol="0">
                <a:spAutoFit/>
              </a:bodyPr>
              <a:lstStyle/>
              <a:p>
                <a:r>
                  <a:rPr lang="fr-FR" dirty="0" smtClean="0">
                    <a:solidFill>
                      <a:srgbClr val="FF0000"/>
                    </a:solidFill>
                  </a:rPr>
                  <a:t>Cette solution pourrait assouplir le palier et augmenter </a:t>
                </a:r>
                <a14:m>
                  <m:oMath xmlns:m="http://schemas.openxmlformats.org/officeDocument/2006/math">
                    <m:r>
                      <a:rPr lang="fr-FR" b="1" i="1" smtClean="0">
                        <a:solidFill>
                          <a:srgbClr val="FF0000"/>
                        </a:solidFill>
                        <a:latin typeface="Cambria Math" panose="02040503050406030204" pitchFamily="18" charset="0"/>
                      </a:rPr>
                      <m:t>𝑨</m:t>
                    </m:r>
                  </m:oMath>
                </a14:m>
                <a:r>
                  <a:rPr lang="fr-FR" b="1" dirty="0" smtClean="0">
                    <a:solidFill>
                      <a:srgbClr val="FF0000"/>
                    </a:solidFill>
                  </a:rPr>
                  <a:t> .  </a:t>
                </a:r>
                <a:r>
                  <a:rPr lang="fr-FR" dirty="0" smtClean="0">
                    <a:solidFill>
                      <a:srgbClr val="FF0000"/>
                    </a:solidFill>
                  </a:rPr>
                  <a:t>efficace ???</a:t>
                </a:r>
                <a:endParaRPr lang="fr-FR" dirty="0">
                  <a:solidFill>
                    <a:srgbClr val="FF0000"/>
                  </a:solidFill>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7635407" y="3384406"/>
                <a:ext cx="3789587" cy="646331"/>
              </a:xfrm>
              <a:prstGeom prst="rect">
                <a:avLst/>
              </a:prstGeom>
              <a:blipFill rotWithShape="0">
                <a:blip r:embed="rId7"/>
                <a:stretch>
                  <a:fillRect l="-1449" t="-4717" b="-14151"/>
                </a:stretch>
              </a:blipFill>
            </p:spPr>
            <p:txBody>
              <a:bodyPr/>
              <a:lstStyle/>
              <a:p>
                <a:r>
                  <a:rPr lang="fr-FR">
                    <a:noFill/>
                  </a:rPr>
                  <a:t> </a:t>
                </a:r>
              </a:p>
            </p:txBody>
          </p:sp>
        </mc:Fallback>
      </mc:AlternateContent>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modélisation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865250" y="3530151"/>
              <a:ext cx="2180598" cy="646331"/>
            </a:xfrm>
            <a:prstGeom prst="rect">
              <a:avLst/>
            </a:prstGeom>
            <a:noFill/>
          </p:spPr>
          <p:txBody>
            <a:bodyPr wrap="none" rtlCol="0">
              <a:spAutoFit/>
            </a:bodyPr>
            <a:lstStyle/>
            <a:p>
              <a:pPr algn="ctr"/>
              <a:r>
                <a:rPr lang="fr-FR" b="1" dirty="0" smtClean="0"/>
                <a:t>Simple et </a:t>
              </a:r>
              <a:r>
                <a:rPr lang="fr-FR" b="1" dirty="0" smtClean="0"/>
                <a:t>rapide</a:t>
              </a:r>
            </a:p>
            <a:p>
              <a:pPr algn="ctr"/>
              <a:r>
                <a:rPr lang="fr-FR" b="1" dirty="0" smtClean="0"/>
                <a:t>Effort de calcul: </a:t>
              </a:r>
              <a:r>
                <a:rPr lang="fr-FR" b="1" dirty="0" err="1" smtClean="0"/>
                <a:t>mins</a:t>
              </a:r>
              <a:endParaRPr lang="fr-FR" b="1" dirty="0" smtClean="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5549" y="3100819"/>
              <a:ext cx="4583" cy="42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81595" cy="815098"/>
              <a:chOff x="1308100" y="4862811"/>
              <a:chExt cx="208159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mc:Choice xmlns:a14="http://schemas.microsoft.com/office/drawing/2010/main" Requires="a14">
              <p:sp>
                <p:nvSpPr>
                  <p:cNvPr id="15" name="ZoneTexte 14"/>
                  <p:cNvSpPr txBox="1"/>
                  <p:nvPr/>
                </p:nvSpPr>
                <p:spPr>
                  <a:xfrm>
                    <a:off x="1308100" y="5121413"/>
                    <a:ext cx="208159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i="1" dirty="0">
                            <a:latin typeface="Cambria Math" panose="02040503050406030204" pitchFamily="18" charset="0"/>
                          </a:rPr>
                          <m:t>𝑅𝑒</m:t>
                        </m:r>
                        <m:r>
                          <a:rPr lang="fr-FR" i="1" dirty="0">
                            <a:latin typeface="Cambria Math" panose="02040503050406030204" pitchFamily="18" charset="0"/>
                          </a:rPr>
                          <m:t>(</m:t>
                        </m:r>
                        <m:r>
                          <a:rPr lang="fr-FR" b="1" i="1" dirty="0">
                            <a:latin typeface="Cambria Math" panose="02040503050406030204" pitchFamily="18" charset="0"/>
                          </a:rPr>
                          <m:t>𝑩𝑨𝑪</m:t>
                        </m:r>
                        <m:r>
                          <a:rPr lang="fr-FR" i="1" dirty="0">
                            <a:latin typeface="Cambria Math" panose="02040503050406030204" pitchFamily="18" charset="0"/>
                          </a:rPr>
                          <m:t>)</m:t>
                        </m:r>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p:sp>
                <p:nvSpPr>
                  <p:cNvPr id="15" name="ZoneTexte 14"/>
                  <p:cNvSpPr txBox="1">
                    <a:spLocks noRot="1" noChangeAspect="1" noMove="1" noResize="1" noEditPoints="1" noAdjustHandles="1" noChangeArrowheads="1" noChangeShapeType="1" noTextEdit="1"/>
                  </p:cNvSpPr>
                  <p:nvPr/>
                </p:nvSpPr>
                <p:spPr>
                  <a:xfrm>
                    <a:off x="1308100" y="5121413"/>
                    <a:ext cx="2081595" cy="369332"/>
                  </a:xfrm>
                  <a:prstGeom prst="rect">
                    <a:avLst/>
                  </a:prstGeom>
                  <a:blipFill rotWithShape="0">
                    <a:blip r:embed="rId3"/>
                    <a:stretch>
                      <a:fillRect t="-8197" r="-2339" b="-24590"/>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266434" y="1345422"/>
            <a:ext cx="3999478" cy="4562569"/>
            <a:chOff x="3456934" y="1777222"/>
            <a:chExt cx="3999478" cy="4562569"/>
          </a:xfrm>
        </p:grpSpPr>
        <p:sp>
          <p:nvSpPr>
            <p:cNvPr id="24" name="Flèche droite 23"/>
            <p:cNvSpPr/>
            <p:nvPr/>
          </p:nvSpPr>
          <p:spPr>
            <a:xfrm>
              <a:off x="3456934" y="3883290"/>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47348" y="4732114"/>
              <a:ext cx="2081595" cy="815098"/>
              <a:chOff x="1300350" y="4862811"/>
              <a:chExt cx="208159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mc:Choice xmlns:a14="http://schemas.microsoft.com/office/drawing/2010/main" Requires="a14">
              <p:sp>
                <p:nvSpPr>
                  <p:cNvPr id="34" name="ZoneTexte 33"/>
                  <p:cNvSpPr txBox="1"/>
                  <p:nvPr/>
                </p:nvSpPr>
                <p:spPr>
                  <a:xfrm>
                    <a:off x="1300350" y="5074484"/>
                    <a:ext cx="208159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i="1" dirty="0">
                            <a:latin typeface="Cambria Math" panose="02040503050406030204" pitchFamily="18" charset="0"/>
                          </a:rPr>
                          <m:t>𝑅𝑒</m:t>
                        </m:r>
                        <m:r>
                          <a:rPr lang="fr-FR" i="1" dirty="0">
                            <a:latin typeface="Cambria Math" panose="02040503050406030204" pitchFamily="18" charset="0"/>
                          </a:rPr>
                          <m:t>(</m:t>
                        </m:r>
                        <m:r>
                          <a:rPr lang="fr-FR" b="1" i="1" dirty="0">
                            <a:latin typeface="Cambria Math" panose="02040503050406030204" pitchFamily="18" charset="0"/>
                          </a:rPr>
                          <m:t>𝑩𝑨𝑪</m:t>
                        </m:r>
                        <m:r>
                          <a:rPr lang="fr-FR" i="1" dirty="0">
                            <a:latin typeface="Cambria Math" panose="02040503050406030204" pitchFamily="18" charset="0"/>
                          </a:rPr>
                          <m:t>)</m:t>
                        </m:r>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p:sp>
                <p:nvSpPr>
                  <p:cNvPr id="34" name="ZoneTexte 33"/>
                  <p:cNvSpPr txBox="1">
                    <a:spLocks noRot="1" noChangeAspect="1" noMove="1" noResize="1" noEditPoints="1" noAdjustHandles="1" noChangeArrowheads="1" noChangeShapeType="1" noTextEdit="1"/>
                  </p:cNvSpPr>
                  <p:nvPr/>
                </p:nvSpPr>
                <p:spPr>
                  <a:xfrm>
                    <a:off x="1300350" y="5074484"/>
                    <a:ext cx="2081595" cy="369332"/>
                  </a:xfrm>
                  <a:prstGeom prst="rect">
                    <a:avLst/>
                  </a:prstGeom>
                  <a:blipFill rotWithShape="0">
                    <a:blip r:embed="rId4"/>
                    <a:stretch>
                      <a:fillRect t="-8197" r="-2339" b="-24590"/>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8010" y="3502116"/>
              <a:ext cx="2370392" cy="646331"/>
            </a:xfrm>
            <a:prstGeom prst="rect">
              <a:avLst/>
            </a:prstGeom>
            <a:noFill/>
          </p:spPr>
          <p:txBody>
            <a:bodyPr wrap="none" rtlCol="0">
              <a:spAutoFit/>
            </a:bodyPr>
            <a:lstStyle/>
            <a:p>
              <a:pPr algn="ctr"/>
              <a:r>
                <a:rPr lang="fr-FR" b="1" dirty="0" smtClean="0"/>
                <a:t>Précis et </a:t>
              </a:r>
              <a:r>
                <a:rPr lang="fr-FR" b="1" dirty="0" smtClean="0"/>
                <a:t>efficace</a:t>
              </a:r>
            </a:p>
            <a:p>
              <a:pPr algn="ctr"/>
              <a:r>
                <a:rPr lang="fr-FR" b="1" dirty="0"/>
                <a:t>Effort de calcul</a:t>
              </a:r>
              <a:r>
                <a:rPr lang="fr-FR" b="1" dirty="0" smtClean="0"/>
                <a:t>: heures</a:t>
              </a:r>
              <a:endParaRPr lang="fr-FR" b="1" dirty="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améliorée </a:t>
              </a:r>
              <a:endParaRPr lang="fr-FR" sz="2000" b="1" dirty="0"/>
            </a:p>
          </p:txBody>
        </p:sp>
        <p:cxnSp>
          <p:nvCxnSpPr>
            <p:cNvPr id="40" name="Connecteur droit avec flèche 39"/>
            <p:cNvCxnSpPr>
              <a:stCxn id="39" idx="2"/>
              <a:endCxn id="38" idx="0"/>
            </p:cNvCxnSpPr>
            <p:nvPr/>
          </p:nvCxnSpPr>
          <p:spPr>
            <a:xfrm>
              <a:off x="5992020" y="3058612"/>
              <a:ext cx="1186" cy="443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646331"/>
            </a:xfrm>
            <a:prstGeom prst="rect">
              <a:avLst/>
            </a:prstGeom>
            <a:noFill/>
          </p:spPr>
          <p:txBody>
            <a:bodyPr wrap="none" rtlCol="0">
              <a:spAutoFit/>
            </a:bodyPr>
            <a:lstStyle/>
            <a:p>
              <a:r>
                <a:rPr lang="fr-FR" b="1" dirty="0" smtClean="0"/>
                <a:t>Le plus précis mais </a:t>
              </a:r>
              <a:r>
                <a:rPr lang="fr-FR" b="1" dirty="0" smtClean="0"/>
                <a:t>onéreux</a:t>
              </a:r>
            </a:p>
            <a:p>
              <a:pPr algn="ctr"/>
              <a:r>
                <a:rPr lang="fr-FR" b="1" dirty="0" smtClean="0"/>
                <a:t>Jours</a:t>
              </a:r>
              <a:endParaRPr lang="fr-FR" b="1" dirty="0" smtClean="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a:t>
            </a:r>
            <a:r>
              <a:rPr lang="fr-FR" altLang="zh-CN" dirty="0" smtClean="0">
                <a:solidFill>
                  <a:sysClr val="windowText" lastClr="000000"/>
                </a:solidFill>
                <a:ea typeface="微软雅黑" panose="020B0503020204020204" pitchFamily="34" charset="-122"/>
                <a:cs typeface="Times New Roman" panose="02020603050405020304" pitchFamily="18" charset="0"/>
              </a:rPr>
              <a:t>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a:t>
            </a:r>
            <a:r>
              <a:rPr lang="fr-FR" altLang="zh-CN" dirty="0" smtClean="0">
                <a:solidFill>
                  <a:sysClr val="windowText" lastClr="000000"/>
                </a:solidFill>
                <a:ea typeface="微软雅黑" panose="020B0503020204020204" pitchFamily="34" charset="-122"/>
                <a:cs typeface="Times New Roman" panose="02020603050405020304" pitchFamily="18" charset="0"/>
              </a:rPr>
              <a:t>Newkirk</a:t>
            </a:r>
            <a:endParaRPr lang="fr-FR" altLang="zh-CN" dirty="0" smtClean="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utilisées dans cette présentation</a:t>
            </a:r>
            <a:endParaRPr lang="fr-FR" sz="3200" dirty="0">
              <a:cs typeface="Arial" panose="020B0604020202020204" pitchFamily="34" charset="0"/>
            </a:endParaRPr>
          </a:p>
        </p:txBody>
      </p:sp>
      <p:sp>
        <p:nvSpPr>
          <p:cNvPr id="21" name="Rectangle 20"/>
          <p:cNvSpPr/>
          <p:nvPr/>
        </p:nvSpPr>
        <p:spPr>
          <a:xfrm>
            <a:off x="614922" y="1236473"/>
            <a:ext cx="10977423" cy="5909310"/>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p>
          <a:p>
            <a:endParaRPr lang="fr-FR" sz="1400" dirty="0"/>
          </a:p>
          <a:p>
            <a:r>
              <a:rPr lang="fr-FR" sz="1400" dirty="0" smtClean="0"/>
              <a:t>[8 ] </a:t>
            </a:r>
            <a:r>
              <a:rPr lang="en-US" sz="1400" dirty="0"/>
              <a:t>Dara W. Childs, “</a:t>
            </a:r>
            <a:r>
              <a:rPr lang="en-US" sz="1400" dirty="0" err="1"/>
              <a:t>Turbomachinery</a:t>
            </a:r>
            <a:r>
              <a:rPr lang="en-US" sz="1400" dirty="0"/>
              <a:t> Rotordynamics with Case Studies”, Case study 9, Page 119, Minter Spring, 2013, </a:t>
            </a:r>
            <a:endParaRPr lang="fr-FR" sz="1400" dirty="0"/>
          </a:p>
          <a:p>
            <a:endParaRPr lang="fr-FR" sz="1400" dirty="0" smtClean="0"/>
          </a:p>
          <a:p>
            <a:r>
              <a:rPr lang="fr-FR" sz="1400" dirty="0" smtClean="0"/>
              <a:t>[9] </a:t>
            </a:r>
            <a:r>
              <a:rPr lang="en-US" sz="1400" dirty="0" smtClean="0"/>
              <a:t> </a:t>
            </a:r>
            <a:r>
              <a:rPr lang="en-US" sz="1400" dirty="0" err="1"/>
              <a:t>Friswell</a:t>
            </a:r>
            <a:r>
              <a:rPr lang="en-US" sz="1400" dirty="0"/>
              <a:t>, M.; Penny, J.; Garvey, S. and Lees A., “Dynamics of Rotating Machines” Cambridge: Cambridge University Press, 2010,  doi:10.1017/CBO9780511780509</a:t>
            </a:r>
            <a:endParaRPr lang="fr-FR" sz="1400" dirty="0" smtClean="0"/>
          </a:p>
          <a:p>
            <a:endParaRPr lang="fr-FR" sz="1400" dirty="0" smtClean="0"/>
          </a:p>
          <a:p>
            <a:endParaRPr lang="fr-FR" sz="1400" dirty="0"/>
          </a:p>
          <a:p>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6"/>
            <a:stretch>
              <a:fillRect/>
            </a:stretch>
          </p:blipFill>
          <p:spPr>
            <a:xfrm>
              <a:off x="7936371" y="441420"/>
              <a:ext cx="1903857" cy="608076"/>
            </a:xfrm>
            <a:prstGeom prst="rect">
              <a:avLst/>
            </a:prstGeom>
          </p:spPr>
        </p:pic>
        <p:pic>
          <p:nvPicPr>
            <p:cNvPr id="28" name="Image 27"/>
            <p:cNvPicPr>
              <a:picLocks noChangeAspect="1"/>
            </p:cNvPicPr>
            <p:nvPr/>
          </p:nvPicPr>
          <p:blipFill>
            <a:blip r:embed="rId7"/>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6"/>
            <a:stretch>
              <a:fillRect/>
            </a:stretch>
          </p:blipFill>
          <p:spPr>
            <a:xfrm>
              <a:off x="7936371" y="441420"/>
              <a:ext cx="1903857" cy="608076"/>
            </a:xfrm>
            <a:prstGeom prst="rect">
              <a:avLst/>
            </a:prstGeom>
          </p:spPr>
        </p:pic>
        <p:pic>
          <p:nvPicPr>
            <p:cNvPr id="28" name="Image 27"/>
            <p:cNvPicPr>
              <a:picLocks noChangeAspect="1"/>
            </p:cNvPicPr>
            <p:nvPr/>
          </p:nvPicPr>
          <p:blipFill>
            <a:blip r:embed="rId7"/>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8" y="4357731"/>
            <a:ext cx="3162300" cy="923330"/>
            <a:chOff x="8903702" y="4357731"/>
            <a:chExt cx="3144471"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où l’épaisseur du film est la plus faible</a:t>
                  </a:r>
                </a:p>
                <a:p>
                  <a:pPr algn="ctr"/>
                  <a:r>
                    <a:rPr lang="fr-FR" dirty="0" smtClean="0"/>
                    <a:t>(cisellement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160" t="-3974" r="-1160"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2" y="4470400"/>
              <a:ext cx="530585"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50</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53</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943517"/>
            <a:ext cx="1569305" cy="677475"/>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rot="21449553">
                <a:off x="9425415" y="260168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xmlns="">
          <p:sp>
            <p:nvSpPr>
              <p:cNvPr id="153" name="Rectangle 152"/>
              <p:cNvSpPr>
                <a:spLocks noRot="1" noChangeAspect="1" noMove="1" noResize="1" noEditPoints="1" noAdjustHandles="1" noChangeArrowheads="1" noChangeShapeType="1" noTextEdit="1"/>
              </p:cNvSpPr>
              <p:nvPr/>
            </p:nvSpPr>
            <p:spPr>
              <a:xfrm rot="21449553">
                <a:off x="9425415" y="2601683"/>
                <a:ext cx="1208857" cy="679930"/>
              </a:xfrm>
              <a:prstGeom prst="rect">
                <a:avLst/>
              </a:prstGeom>
              <a:blipFill rotWithShape="0">
                <a:blip r:embed="rId8"/>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0" name="ZoneTexte 199"/>
                <p:cNvSpPr txBox="1"/>
                <p:nvPr/>
              </p:nvSpPr>
              <p:spPr>
                <a:xfrm>
                  <a:off x="8269739" y="1757492"/>
                  <a:ext cx="919575" cy="38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10"/>
                  <a:stretch>
                    <a:fillRect/>
                  </a:stretch>
                </a:blipFill>
              </p:spPr>
              <p:txBody>
                <a:bodyPr/>
                <a:lstStyle/>
                <a:p>
                  <a:r>
                    <a:rPr lang="fr-FR">
                      <a:noFill/>
                    </a:rPr>
                    <a:t> </a:t>
                  </a:r>
                </a:p>
              </p:txBody>
            </p:sp>
          </mc:Fallback>
        </mc:AlternateContent>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235" name="Groupe 234"/>
          <p:cNvGrpSpPr/>
          <p:nvPr/>
        </p:nvGrpSpPr>
        <p:grpSpPr>
          <a:xfrm>
            <a:off x="8287625" y="2270235"/>
            <a:ext cx="1751455" cy="1367355"/>
            <a:chOff x="8479143" y="684130"/>
            <a:chExt cx="1751455" cy="1367355"/>
          </a:xfrm>
        </p:grpSpPr>
        <p:cxnSp>
          <p:nvCxnSpPr>
            <p:cNvPr id="236" name="Connecteur droit avec flèche 235"/>
            <p:cNvCxnSpPr/>
            <p:nvPr/>
          </p:nvCxnSpPr>
          <p:spPr>
            <a:xfrm flipV="1">
              <a:off x="8479143" y="1129284"/>
              <a:ext cx="1308440" cy="92220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Rectangle 236"/>
                <p:cNvSpPr/>
                <p:nvPr/>
              </p:nvSpPr>
              <p:spPr>
                <a:xfrm>
                  <a:off x="9665700" y="684130"/>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237" name="Rectangle 236"/>
                <p:cNvSpPr>
                  <a:spLocks noRot="1" noChangeAspect="1" noMove="1" noResize="1" noEditPoints="1" noAdjustHandles="1" noChangeArrowheads="1" noChangeShapeType="1" noTextEdit="1"/>
                </p:cNvSpPr>
                <p:nvPr/>
              </p:nvSpPr>
              <p:spPr>
                <a:xfrm>
                  <a:off x="9665700" y="684130"/>
                  <a:ext cx="564898" cy="434606"/>
                </a:xfrm>
                <a:prstGeom prst="rect">
                  <a:avLst/>
                </a:prstGeom>
                <a:blipFill rotWithShape="0">
                  <a:blip r:embed="rId12"/>
                  <a:stretch>
                    <a:fillRect/>
                  </a:stretch>
                </a:blipFill>
              </p:spPr>
              <p:txBody>
                <a:bodyPr/>
                <a:lstStyle/>
                <a:p>
                  <a:r>
                    <a:rPr lang="fr-FR">
                      <a:noFill/>
                    </a:rPr>
                    <a:t> </a:t>
                  </a:r>
                </a:p>
              </p:txBody>
            </p:sp>
          </mc:Fallback>
        </mc:AlternateContent>
      </p:grpSp>
      <p:grpSp>
        <p:nvGrpSpPr>
          <p:cNvPr id="258" name="Groupe 257"/>
          <p:cNvGrpSpPr/>
          <p:nvPr/>
        </p:nvGrpSpPr>
        <p:grpSpPr>
          <a:xfrm>
            <a:off x="9610829" y="2742593"/>
            <a:ext cx="766645" cy="771449"/>
            <a:chOff x="10010995" y="2428465"/>
            <a:chExt cx="766645" cy="771449"/>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Rectangle 256"/>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440818"/>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p:nvPr/>
            </p:nvSpPr>
            <p:spPr>
              <a:xfrm rot="21449553">
                <a:off x="9353317" y="3507832"/>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rot="21449553">
                <a:off x="9353317" y="3507832"/>
                <a:ext cx="924548" cy="679930"/>
              </a:xfrm>
              <a:prstGeom prst="rect">
                <a:avLst/>
              </a:prstGeom>
              <a:blipFill rotWithShape="0">
                <a:blip r:embed="rId14"/>
                <a:stretch>
                  <a:fillRect/>
                </a:stretch>
              </a:blipFill>
            </p:spPr>
            <p:txBody>
              <a:bodyPr/>
              <a:lstStyle/>
              <a:p>
                <a:r>
                  <a:rPr lang="fr-FR">
                    <a:noFill/>
                  </a:rPr>
                  <a:t> </a:t>
                </a:r>
              </a:p>
            </p:txBody>
          </p:sp>
        </mc:Fallback>
      </mc:AlternateContent>
      <p:grpSp>
        <p:nvGrpSpPr>
          <p:cNvPr id="100" name="Groupe 99"/>
          <p:cNvGrpSpPr/>
          <p:nvPr/>
        </p:nvGrpSpPr>
        <p:grpSpPr>
          <a:xfrm>
            <a:off x="-2260444" y="-1610068"/>
            <a:ext cx="6604151" cy="6973483"/>
            <a:chOff x="6404385" y="1446849"/>
            <a:chExt cx="5040000" cy="5321858"/>
          </a:xfrm>
        </p:grpSpPr>
        <p:sp>
          <p:nvSpPr>
            <p:cNvPr id="101" name="Arc 100"/>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2" name="ZoneTexte 101"/>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103" name="Groupe 102"/>
          <p:cNvGrpSpPr/>
          <p:nvPr/>
        </p:nvGrpSpPr>
        <p:grpSpPr>
          <a:xfrm>
            <a:off x="887430" y="2307132"/>
            <a:ext cx="2546848" cy="2306572"/>
            <a:chOff x="6085251" y="4332143"/>
            <a:chExt cx="1943643" cy="1760275"/>
          </a:xfrm>
        </p:grpSpPr>
        <p:sp>
          <p:nvSpPr>
            <p:cNvPr id="104" name="Arc 103"/>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5" name="Ellipse 104"/>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07" name="ZoneTexte 106"/>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08" name="Groupe 107"/>
          <p:cNvGrpSpPr/>
          <p:nvPr/>
        </p:nvGrpSpPr>
        <p:grpSpPr>
          <a:xfrm>
            <a:off x="1830898" y="2862041"/>
            <a:ext cx="1544692" cy="572878"/>
            <a:chOff x="7845122" y="1649583"/>
            <a:chExt cx="1544692" cy="572878"/>
          </a:xfrm>
        </p:grpSpPr>
        <p:grpSp>
          <p:nvGrpSpPr>
            <p:cNvPr id="109" name="Groupe 108"/>
            <p:cNvGrpSpPr/>
            <p:nvPr/>
          </p:nvGrpSpPr>
          <p:grpSpPr>
            <a:xfrm>
              <a:off x="7845122" y="1738507"/>
              <a:ext cx="693821" cy="483954"/>
              <a:chOff x="3523012" y="3140542"/>
              <a:chExt cx="529493" cy="369332"/>
            </a:xfrm>
          </p:grpSpPr>
          <p:sp>
            <p:nvSpPr>
              <p:cNvPr id="111" name="ZoneTexte 110"/>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12" name="Connecteur droit 111"/>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Groupe 113"/>
          <p:cNvGrpSpPr/>
          <p:nvPr/>
        </p:nvGrpSpPr>
        <p:grpSpPr>
          <a:xfrm>
            <a:off x="2464919" y="2232542"/>
            <a:ext cx="1764691" cy="1031400"/>
            <a:chOff x="8479143" y="1020084"/>
            <a:chExt cx="1764691" cy="1031400"/>
          </a:xfrm>
        </p:grpSpPr>
        <p:cxnSp>
          <p:nvCxnSpPr>
            <p:cNvPr id="115" name="Connecteur droit avec flèche 114"/>
            <p:cNvCxnSpPr/>
            <p:nvPr/>
          </p:nvCxnSpPr>
          <p:spPr>
            <a:xfrm flipV="1">
              <a:off x="8479143" y="1445017"/>
              <a:ext cx="1553589" cy="6064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Rectangle 129"/>
                <p:cNvSpPr/>
                <p:nvPr/>
              </p:nvSpPr>
              <p:spPr>
                <a:xfrm>
                  <a:off x="9678936" y="102008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9678936" y="1020084"/>
                  <a:ext cx="564898" cy="434606"/>
                </a:xfrm>
                <a:prstGeom prst="rect">
                  <a:avLst/>
                </a:prstGeom>
                <a:blipFill rotWithShape="0">
                  <a:blip r:embed="rId4"/>
                  <a:stretch>
                    <a:fillRect/>
                  </a:stretch>
                </a:blipFill>
              </p:spPr>
              <p:txBody>
                <a:bodyPr/>
                <a:lstStyle/>
                <a:p>
                  <a:r>
                    <a:rPr lang="fr-FR">
                      <a:noFill/>
                    </a:rPr>
                    <a:t> </a:t>
                  </a:r>
                </a:p>
              </p:txBody>
            </p:sp>
          </mc:Fallback>
        </mc:AlternateContent>
      </p:grpSp>
      <p:grpSp>
        <p:nvGrpSpPr>
          <p:cNvPr id="131" name="Groupe 130"/>
          <p:cNvGrpSpPr/>
          <p:nvPr/>
        </p:nvGrpSpPr>
        <p:grpSpPr>
          <a:xfrm>
            <a:off x="-834739" y="761960"/>
            <a:ext cx="5263726" cy="3090342"/>
            <a:chOff x="5179485" y="-450498"/>
            <a:chExt cx="5263726" cy="3090342"/>
          </a:xfrm>
        </p:grpSpPr>
        <p:sp>
          <p:nvSpPr>
            <p:cNvPr id="132" name="ZoneTexte 131"/>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6" name="Arc 135"/>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37" name="Groupe 136"/>
          <p:cNvGrpSpPr/>
          <p:nvPr/>
        </p:nvGrpSpPr>
        <p:grpSpPr>
          <a:xfrm>
            <a:off x="990122" y="1610969"/>
            <a:ext cx="3605990" cy="3093327"/>
            <a:chOff x="7004346" y="398511"/>
            <a:chExt cx="3605990" cy="3093327"/>
          </a:xfrm>
        </p:grpSpPr>
        <p:cxnSp>
          <p:nvCxnSpPr>
            <p:cNvPr id="138" name="Connecteur droit 137"/>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9" name="Ellipse 138"/>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141" name="Groupe 140"/>
          <p:cNvGrpSpPr/>
          <p:nvPr/>
        </p:nvGrpSpPr>
        <p:grpSpPr>
          <a:xfrm>
            <a:off x="2424885" y="4056774"/>
            <a:ext cx="1424888" cy="1040202"/>
            <a:chOff x="8439109" y="2844316"/>
            <a:chExt cx="1424888" cy="1040202"/>
          </a:xfrm>
        </p:grpSpPr>
        <p:sp>
          <p:nvSpPr>
            <p:cNvPr id="142" name="ZoneTexte 141"/>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143" name="Ellipse 142"/>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4" name="Groupe 143"/>
          <p:cNvGrpSpPr/>
          <p:nvPr/>
        </p:nvGrpSpPr>
        <p:grpSpPr>
          <a:xfrm>
            <a:off x="1717704" y="2696075"/>
            <a:ext cx="1615529" cy="1144640"/>
            <a:chOff x="7731928" y="1483617"/>
            <a:chExt cx="1615529" cy="1144640"/>
          </a:xfrm>
        </p:grpSpPr>
        <p:sp>
          <p:nvSpPr>
            <p:cNvPr id="145" name="Arc 144"/>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6" name="ZoneTexte 145"/>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147" name="Groupe 146"/>
          <p:cNvGrpSpPr/>
          <p:nvPr/>
        </p:nvGrpSpPr>
        <p:grpSpPr>
          <a:xfrm>
            <a:off x="2057096" y="3278736"/>
            <a:ext cx="650434" cy="701933"/>
            <a:chOff x="8071320" y="2066278"/>
            <a:chExt cx="650434" cy="701933"/>
          </a:xfrm>
        </p:grpSpPr>
        <p:cxnSp>
          <p:nvCxnSpPr>
            <p:cNvPr id="148" name="Connecteur droit avec flèche 147"/>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150" name="Groupe 149"/>
          <p:cNvGrpSpPr/>
          <p:nvPr/>
        </p:nvGrpSpPr>
        <p:grpSpPr>
          <a:xfrm>
            <a:off x="4018792" y="2581292"/>
            <a:ext cx="747786" cy="468398"/>
            <a:chOff x="8463131" y="2017206"/>
            <a:chExt cx="747786" cy="468398"/>
          </a:xfrm>
        </p:grpSpPr>
        <p:cxnSp>
          <p:nvCxnSpPr>
            <p:cNvPr id="151" name="Connecteur droit avec flèche 150"/>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155" name="Connecteur droit 154"/>
          <p:cNvCxnSpPr/>
          <p:nvPr/>
        </p:nvCxnSpPr>
        <p:spPr>
          <a:xfrm flipH="1">
            <a:off x="2505229" y="306369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15"/>
                <a:stretch>
                  <a:fillRect/>
                </a:stretch>
              </a:blipFill>
            </p:spPr>
            <p:txBody>
              <a:bodyPr/>
              <a:lstStyle/>
              <a:p>
                <a:r>
                  <a:rPr lang="fr-FR">
                    <a:noFill/>
                  </a:rPr>
                  <a:t> </a:t>
                </a:r>
              </a:p>
            </p:txBody>
          </p:sp>
        </mc:Fallback>
      </mc:AlternateContent>
      <p:grpSp>
        <p:nvGrpSpPr>
          <p:cNvPr id="157" name="Groupe 156"/>
          <p:cNvGrpSpPr/>
          <p:nvPr/>
        </p:nvGrpSpPr>
        <p:grpSpPr>
          <a:xfrm>
            <a:off x="1041632" y="1687220"/>
            <a:ext cx="2016720" cy="397983"/>
            <a:chOff x="1041632" y="1687220"/>
            <a:chExt cx="2016720" cy="397983"/>
          </a:xfrm>
        </p:grpSpPr>
        <p:cxnSp>
          <p:nvCxnSpPr>
            <p:cNvPr id="158" name="Connecteur droit 157"/>
            <p:cNvCxnSpPr>
              <a:stCxn id="101"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9" name="ZoneTexte 158"/>
                <p:cNvSpPr txBox="1"/>
                <p:nvPr/>
              </p:nvSpPr>
              <p:spPr>
                <a:xfrm>
                  <a:off x="2357892" y="1687220"/>
                  <a:ext cx="632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xmlns="">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9"/>
                  <a:stretch>
                    <a:fillRect/>
                  </a:stretch>
                </a:blipFill>
              </p:spPr>
              <p:txBody>
                <a:bodyPr/>
                <a:lstStyle/>
                <a:p>
                  <a:r>
                    <a:rPr lang="fr-FR">
                      <a:noFill/>
                    </a:rPr>
                    <a:t> </a:t>
                  </a:r>
                </a:p>
              </p:txBody>
            </p:sp>
          </mc:Fallback>
        </mc:AlternateContent>
      </p:grpSp>
      <p:grpSp>
        <p:nvGrpSpPr>
          <p:cNvPr id="160" name="Groupe 159"/>
          <p:cNvGrpSpPr/>
          <p:nvPr/>
        </p:nvGrpSpPr>
        <p:grpSpPr>
          <a:xfrm>
            <a:off x="682535" y="2787620"/>
            <a:ext cx="3004487" cy="1018691"/>
            <a:chOff x="682535" y="2787620"/>
            <a:chExt cx="3004487" cy="1018691"/>
          </a:xfrm>
        </p:grpSpPr>
        <p:cxnSp>
          <p:nvCxnSpPr>
            <p:cNvPr id="161" name="Connecteur droit 160"/>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2" name="ZoneTexte 161"/>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163" name="Rectangle 162"/>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559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par>
                                <p:cTn id="14" presetID="10"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fade">
                                      <p:cBhvr>
                                        <p:cTn id="16" dur="500"/>
                                        <p:tgtEl>
                                          <p:spTgt spid="219"/>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
                                        </p:tgtEl>
                                        <p:attrNameLst>
                                          <p:attrName>style.visibility</p:attrName>
                                        </p:attrNameLst>
                                      </p:cBhvr>
                                      <p:to>
                                        <p:strVal val="visible"/>
                                      </p:to>
                                    </p:set>
                                    <p:animEffect transition="in" filter="fade">
                                      <p:cBhvr>
                                        <p:cTn id="52"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24"/>
                                        </p:tgtEl>
                                      </p:cBhvr>
                                    </p:animEffect>
                                    <p:set>
                                      <p:cBhvr>
                                        <p:cTn id="57" dur="1" fill="hold">
                                          <p:stCondLst>
                                            <p:cond delay="499"/>
                                          </p:stCondLst>
                                        </p:cTn>
                                        <p:tgtEl>
                                          <p:spTgt spid="2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52"/>
                                        </p:tgtEl>
                                      </p:cBhvr>
                                    </p:animEffect>
                                    <p:set>
                                      <p:cBhvr>
                                        <p:cTn id="67" dur="1" fill="hold">
                                          <p:stCondLst>
                                            <p:cond delay="499"/>
                                          </p:stCondLst>
                                        </p:cTn>
                                        <p:tgtEl>
                                          <p:spTgt spid="15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53"/>
                                        </p:tgtEl>
                                      </p:cBhvr>
                                    </p:animEffect>
                                    <p:set>
                                      <p:cBhvr>
                                        <p:cTn id="70" dur="1" fill="hold">
                                          <p:stCondLst>
                                            <p:cond delay="499"/>
                                          </p:stCondLst>
                                        </p:cTn>
                                        <p:tgtEl>
                                          <p:spTgt spid="15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2"/>
                                        </p:tgtEl>
                                      </p:cBhvr>
                                    </p:animEffect>
                                    <p:set>
                                      <p:cBhvr>
                                        <p:cTn id="73" dur="1" fill="hold">
                                          <p:stCondLst>
                                            <p:cond delay="499"/>
                                          </p:stCondLst>
                                        </p:cTn>
                                        <p:tgtEl>
                                          <p:spTgt spid="19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500"/>
                                        <p:tgtEl>
                                          <p:spTgt spid="262"/>
                                        </p:tgtEl>
                                      </p:cBhvr>
                                    </p:animEffect>
                                  </p:childTnLst>
                                </p:cTn>
                              </p:par>
                              <p:par>
                                <p:cTn id="79" presetID="10" presetClass="entr" presetSubtype="0" fill="hold" nodeType="with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fade">
                                      <p:cBhvr>
                                        <p:cTn id="86" dur="500"/>
                                        <p:tgtEl>
                                          <p:spTgt spid="103"/>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60"/>
                                        </p:tgtEl>
                                        <p:attrNameLst>
                                          <p:attrName>style.visibility</p:attrName>
                                        </p:attrNameLst>
                                      </p:cBhvr>
                                      <p:to>
                                        <p:strVal val="visible"/>
                                      </p:to>
                                    </p:set>
                                    <p:animEffect transition="in" filter="fade">
                                      <p:cBhvr>
                                        <p:cTn id="99" dur="500"/>
                                        <p:tgtEl>
                                          <p:spTgt spid="1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fade">
                                      <p:cBhvr>
                                        <p:cTn id="109" dur="500"/>
                                        <p:tgtEl>
                                          <p:spTgt spid="1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500"/>
                                        <p:tgtEl>
                                          <p:spTgt spid="15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fade">
                                      <p:cBhvr>
                                        <p:cTn id="124" dur="500"/>
                                        <p:tgtEl>
                                          <p:spTgt spid="14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fade">
                                      <p:cBhvr>
                                        <p:cTn id="129" dur="500"/>
                                        <p:tgtEl>
                                          <p:spTgt spid="14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fade">
                                      <p:cBhvr>
                                        <p:cTn id="134" dur="500"/>
                                        <p:tgtEl>
                                          <p:spTgt spid="147"/>
                                        </p:tgtEl>
                                      </p:cBhvr>
                                    </p:animEffect>
                                  </p:childTnLst>
                                  <p:subTnLst>
                                    <p:set>
                                      <p:cBhvr override="childStyle">
                                        <p:cTn dur="1" fill="hold" display="0" masterRel="nextClick" afterEffect="1"/>
                                        <p:tgtEl>
                                          <p:spTgt spid="147"/>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0"/>
                                        </p:tgtEl>
                                        <p:attrNameLst>
                                          <p:attrName>style.visibility</p:attrName>
                                        </p:attrNameLst>
                                      </p:cBhvr>
                                      <p:to>
                                        <p:strVal val="visible"/>
                                      </p:to>
                                    </p:set>
                                    <p:animEffect transition="in" filter="fade">
                                      <p:cBhvr>
                                        <p:cTn id="139" dur="500"/>
                                        <p:tgtEl>
                                          <p:spTgt spid="15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fade">
                                      <p:cBhvr>
                                        <p:cTn id="14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262" grpId="0"/>
      <p:bldP spid="15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19/03/2019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56</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877887" y="4245543"/>
            <a:ext cx="5811280" cy="12801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smtClean="0">
                <a:solidFill>
                  <a:schemeClr val="tx1"/>
                </a:solidFill>
              </a:rPr>
              <a:t>Modèle numérique fiable intervient</a:t>
            </a:r>
            <a:endParaRPr lang="fr-FR" sz="2400" dirty="0">
              <a:solidFill>
                <a:schemeClr val="tx1"/>
              </a:solidFill>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Message important à passer sur l’effet Morton</a:t>
            </a:r>
            <a:endParaRPr lang="fr-FR" sz="3200" dirty="0">
              <a:cs typeface="Arial" panose="020B0604020202020204" pitchFamily="34" charset="0"/>
            </a:endParaRPr>
          </a:p>
        </p:txBody>
      </p:sp>
      <p:grpSp>
        <p:nvGrpSpPr>
          <p:cNvPr id="7" name="Groupe 6"/>
          <p:cNvGrpSpPr/>
          <p:nvPr/>
        </p:nvGrpSpPr>
        <p:grpSpPr>
          <a:xfrm>
            <a:off x="783364" y="1874365"/>
            <a:ext cx="3877536" cy="1280130"/>
            <a:chOff x="1536186" y="2157361"/>
            <a:chExt cx="4080875" cy="1280130"/>
          </a:xfrm>
        </p:grpSpPr>
        <p:sp>
          <p:nvSpPr>
            <p:cNvPr id="30" name="Rectangle 29"/>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ZoneTexte 1"/>
            <p:cNvSpPr txBox="1"/>
            <p:nvPr/>
          </p:nvSpPr>
          <p:spPr>
            <a:xfrm>
              <a:off x="1664175" y="2237162"/>
              <a:ext cx="3645467" cy="1200329"/>
            </a:xfrm>
            <a:prstGeom prst="rect">
              <a:avLst/>
            </a:prstGeom>
            <a:noFill/>
          </p:spPr>
          <p:txBody>
            <a:bodyPr wrap="square" rtlCol="0">
              <a:spAutoFit/>
            </a:bodyPr>
            <a:lstStyle/>
            <a:p>
              <a:pPr algn="ctr"/>
              <a:r>
                <a:rPr lang="fr-FR" sz="2400" dirty="0" smtClean="0"/>
                <a:t>Correction sur </a:t>
              </a:r>
              <a:r>
                <a:rPr lang="fr-FR" sz="2400" dirty="0"/>
                <a:t>un </a:t>
              </a:r>
              <a:r>
                <a:rPr lang="fr-FR" sz="2400" dirty="0" smtClean="0"/>
                <a:t>paramètre de configuration du rotor </a:t>
              </a:r>
              <a:endParaRPr lang="fr-FR" sz="2400" dirty="0"/>
            </a:p>
          </p:txBody>
        </p:sp>
      </p:grpSp>
      <p:sp>
        <p:nvSpPr>
          <p:cNvPr id="8" name="Flèche droite 7"/>
          <p:cNvSpPr/>
          <p:nvPr/>
        </p:nvSpPr>
        <p:spPr>
          <a:xfrm>
            <a:off x="5339027" y="2247730"/>
            <a:ext cx="889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6754058" y="1874365"/>
            <a:ext cx="3877536" cy="1280130"/>
            <a:chOff x="1536186" y="2157361"/>
            <a:chExt cx="4080875" cy="1280130"/>
          </a:xfrm>
        </p:grpSpPr>
        <p:sp>
          <p:nvSpPr>
            <p:cNvPr id="39" name="Rectangle 38"/>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42" name="ZoneTexte 41"/>
            <p:cNvSpPr txBox="1"/>
            <p:nvPr/>
          </p:nvSpPr>
          <p:spPr>
            <a:xfrm>
              <a:off x="1707799" y="2414372"/>
              <a:ext cx="3747087" cy="830997"/>
            </a:xfrm>
            <a:prstGeom prst="rect">
              <a:avLst/>
            </a:prstGeom>
            <a:noFill/>
          </p:spPr>
          <p:txBody>
            <a:bodyPr wrap="square" rtlCol="0">
              <a:spAutoFit/>
            </a:bodyPr>
            <a:lstStyle/>
            <a:p>
              <a:pPr algn="ctr"/>
              <a:r>
                <a:rPr lang="fr-FR" sz="2400" dirty="0" smtClean="0"/>
                <a:t>Modification des </a:t>
              </a:r>
              <a:r>
                <a:rPr lang="fr-FR" sz="2400" b="1" dirty="0" smtClean="0"/>
                <a:t>plusieurs</a:t>
              </a:r>
              <a:r>
                <a:rPr lang="fr-FR" sz="2400" dirty="0" smtClean="0"/>
                <a:t> coefficients d’influence</a:t>
              </a:r>
              <a:endParaRPr lang="fr-FR" sz="2400" dirty="0"/>
            </a:p>
          </p:txBody>
        </p:sp>
      </p:grpSp>
    </p:spTree>
    <p:extLst>
      <p:ext uri="{BB962C8B-B14F-4D97-AF65-F5344CB8AC3E}">
        <p14:creationId xmlns:p14="http://schemas.microsoft.com/office/powerpoint/2010/main" val="34135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2" y="1257752"/>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19/03/2019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a16="http://schemas.microsoft.com/office/drawing/2014/main" xmlns=""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02595" y="3381595"/>
            <a:ext cx="5608715"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Mise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18040</TotalTime>
  <Words>7293</Words>
  <Application>Microsoft Office PowerPoint</Application>
  <PresentationFormat>Grand écran</PresentationFormat>
  <Paragraphs>1235</Paragraphs>
  <Slides>58</Slides>
  <Notes>58</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58</vt:i4>
      </vt:variant>
    </vt:vector>
  </HeadingPairs>
  <TitlesOfParts>
    <vt:vector size="72" baseType="lpstr">
      <vt:lpstr>Arial Unicode MS</vt:lpstr>
      <vt:lpstr>微软雅黑</vt:lpstr>
      <vt:lpstr>黑体</vt:lpstr>
      <vt:lpstr>宋体</vt:lpstr>
      <vt:lpstr>宋体</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3842</cp:revision>
  <cp:lastPrinted>2019-03-19T15:38:42Z</cp:lastPrinted>
  <dcterms:created xsi:type="dcterms:W3CDTF">2018-10-23T09:59:21Z</dcterms:created>
  <dcterms:modified xsi:type="dcterms:W3CDTF">2019-03-19T18:17:31Z</dcterms:modified>
</cp:coreProperties>
</file>